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F9F40-A65D-4023-8CE2-5753525DA0A8}" type="datetimeFigureOut">
              <a:rPr lang="pl-PL" smtClean="0"/>
              <a:pPr/>
              <a:t>13.09.2018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15EC79-C50F-4A7C-B1F7-1262823D4D58}"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015EC79-C50F-4A7C-B1F7-1262823D4D58}" type="slidenum">
              <a:rPr lang="pl-PL" smtClean="0"/>
              <a:pPr/>
              <a:t>1</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13.09.2018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13.09.2018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13.09.2018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13.09.2018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13.09.2018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13.09.2018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13.09.2018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13.09.2018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13.09.2018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13.09.2018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13.09.2018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13.09.2018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monar.org/" TargetMode="External"/><Relationship Id="rId2" Type="http://schemas.openxmlformats.org/officeDocument/2006/relationships/hyperlink" Target="http://www.poradnikzdrowie.pl/psychologia/nalogi/przedwkowanie-narkotykow-objawy-i-pierwsza-pomoc_42726.html"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www.narkomania.gov.p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643042" y="2928934"/>
            <a:ext cx="5786478" cy="646331"/>
          </a:xfrm>
          <a:prstGeom prst="rect">
            <a:avLst/>
          </a:prstGeom>
          <a:noFill/>
        </p:spPr>
        <p:txBody>
          <a:bodyPr wrap="square" rtlCol="0">
            <a:spAutoFit/>
          </a:bodyPr>
          <a:lstStyle/>
          <a:p>
            <a:pPr algn="ctr"/>
            <a:r>
              <a:rPr lang="pl-PL" i="1" dirty="0" smtClean="0"/>
              <a:t>Stowarzyszenie „Monar”</a:t>
            </a:r>
          </a:p>
          <a:p>
            <a:pPr algn="ctr"/>
            <a:r>
              <a:rPr lang="pl-PL" i="1" dirty="0" smtClean="0"/>
              <a:t>Poradnia Profilaktyczno-Konsultacyjna</a:t>
            </a:r>
            <a:endParaRPr lang="pl-PL" i="1" dirty="0"/>
          </a:p>
        </p:txBody>
      </p:sp>
      <p:sp>
        <p:nvSpPr>
          <p:cNvPr id="7" name="pole tekstowe 6"/>
          <p:cNvSpPr txBox="1"/>
          <p:nvPr/>
        </p:nvSpPr>
        <p:spPr>
          <a:xfrm>
            <a:off x="2071670" y="3643314"/>
            <a:ext cx="4786346" cy="1477328"/>
          </a:xfrm>
          <a:prstGeom prst="rect">
            <a:avLst/>
          </a:prstGeom>
          <a:noFill/>
        </p:spPr>
        <p:txBody>
          <a:bodyPr wrap="square" rtlCol="0">
            <a:spAutoFit/>
          </a:bodyPr>
          <a:lstStyle/>
          <a:p>
            <a:pPr algn="ctr"/>
            <a:r>
              <a:rPr lang="pl-PL" i="1" dirty="0" smtClean="0"/>
              <a:t>33-300 Nowy Sącz</a:t>
            </a:r>
          </a:p>
          <a:p>
            <a:pPr algn="ctr"/>
            <a:r>
              <a:rPr lang="pl-PL" i="1" dirty="0" smtClean="0"/>
              <a:t>ul. Narutowicza 6</a:t>
            </a:r>
          </a:p>
          <a:p>
            <a:pPr algn="ctr"/>
            <a:r>
              <a:rPr lang="pl-PL" i="1" dirty="0" smtClean="0"/>
              <a:t>tel. (018) 443-74-44</a:t>
            </a:r>
          </a:p>
          <a:p>
            <a:pPr algn="ctr"/>
            <a:r>
              <a:rPr lang="pl-PL" i="1" dirty="0" smtClean="0"/>
              <a:t> (istnieje od 1993 roku)</a:t>
            </a:r>
            <a:endParaRPr lang="pl-PL" dirty="0" smtClean="0"/>
          </a:p>
          <a:p>
            <a:endParaRPr lang="pl-PL" dirty="0"/>
          </a:p>
        </p:txBody>
      </p:sp>
      <p:pic>
        <p:nvPicPr>
          <p:cNvPr id="1029" name="Picture 5" descr="C:\Users\PC\Desktop\PORADNIA\Stowarzyszenie-MONAR.jpg"/>
          <p:cNvPicPr>
            <a:picLocks noChangeAspect="1" noChangeArrowheads="1"/>
          </p:cNvPicPr>
          <p:nvPr/>
        </p:nvPicPr>
        <p:blipFill>
          <a:blip r:embed="rId3"/>
          <a:srcRect/>
          <a:stretch>
            <a:fillRect/>
          </a:stretch>
        </p:blipFill>
        <p:spPr bwMode="auto">
          <a:xfrm>
            <a:off x="2071670" y="1214422"/>
            <a:ext cx="4857783" cy="165259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14282" y="928670"/>
            <a:ext cx="8643966"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2800" b="1" i="0" u="none" strike="noStrike" cap="none" normalizeH="0" baseline="0" dirty="0" smtClean="0">
                <a:ln>
                  <a:noFill/>
                </a:ln>
                <a:solidFill>
                  <a:srgbClr val="2666BF"/>
                </a:solidFill>
                <a:effectLst/>
                <a:latin typeface="+mj-lt"/>
                <a:ea typeface="Times New Roman" pitchFamily="18" charset="0"/>
                <a:cs typeface="Arial" pitchFamily="34" charset="0"/>
              </a:rPr>
              <a:t>Historia Stowarzyszenia „Monar”</a:t>
            </a:r>
            <a:endParaRPr kumimoji="0" lang="pl-PL" sz="28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effectLst/>
                <a:latin typeface="+mj-lt"/>
                <a:ea typeface="Times New Roman" pitchFamily="18" charset="0"/>
                <a:cs typeface="Arial" pitchFamily="34" charset="0"/>
              </a:rPr>
              <a:t>Pierwszy ośrodek dla osób uzależnionych utworzony w październiku 1978 r. przez Marka Kotańskiego w Głoskowie i nazwany MONAREM dał początek systemowi oddziaływań pomocowych skierowanych do osób uzależnionych, opartemu na założeniach wspólnot terapeutycznych. Stał się także początkiem nowego ruchu społecznego na rzecz przeciwdziałania narkomanii, który zaowocował stworzeniem organizacji, zarejestrowanej w 1981 r. pod nazwą Stowarzyszenie MONAR.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2800" b="1" i="0" u="none" strike="noStrike" cap="none" normalizeH="0" baseline="0" dirty="0" smtClean="0">
                <a:ln>
                  <a:noFill/>
                </a:ln>
                <a:solidFill>
                  <a:srgbClr val="2666BF"/>
                </a:solidFill>
                <a:effectLst/>
                <a:latin typeface="+mj-lt"/>
                <a:ea typeface="Times New Roman" pitchFamily="18" charset="0"/>
                <a:cs typeface="Arial" pitchFamily="34" charset="0"/>
              </a:rPr>
              <a:t>Kalendarium</a:t>
            </a:r>
            <a:r>
              <a:rPr lang="pl-PL" sz="2800" dirty="0" smtClean="0">
                <a:latin typeface="+mj-lt"/>
                <a:ea typeface="Times New Roman" pitchFamily="18" charset="0"/>
                <a:cs typeface="Arial" pitchFamily="34" charset="0"/>
              </a:rPr>
              <a:t> </a:t>
            </a:r>
            <a:r>
              <a:rPr kumimoji="0" lang="pl-PL" sz="2800" b="1" i="0" u="none" strike="noStrike" cap="none" normalizeH="0" baseline="0" dirty="0" smtClean="0">
                <a:ln>
                  <a:noFill/>
                </a:ln>
                <a:solidFill>
                  <a:srgbClr val="2666BF"/>
                </a:solidFill>
                <a:effectLst/>
                <a:latin typeface="+mj-lt"/>
                <a:ea typeface="Times New Roman" pitchFamily="18" charset="0"/>
                <a:cs typeface="Arial" pitchFamily="34" charset="0"/>
              </a:rPr>
              <a:t>15.X.1978 r.</a:t>
            </a:r>
            <a:endParaRPr kumimoji="0" lang="pl-PL" sz="28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effectLst/>
                <a:latin typeface="+mj-lt"/>
                <a:ea typeface="Times New Roman" pitchFamily="18" charset="0"/>
                <a:cs typeface="Arial" pitchFamily="34" charset="0"/>
              </a:rPr>
              <a:t>Część kadry i pacjentów, przebywających w ośrodku w Garwolinie (podlegającym Stołecznemu Zespołowi Neuropsychiatrycznej Opieki Zdrowotnej dla Dzieci i Młodzieży), pod kierownictwem psychologa Marka Kotańskiego, przenosi się do dworku w Głoskowie. Zaczynają tam wypracowywać nowy model ośrodka dla osób uzależnionych od narkotyków. Podstawą jego działania staje się samorządność i samokontrola pacjentów. Pojawia się kodeks funkcjonowania Głoskowa, wypracowany wspólnie przez kadrę i pacjentów. Naczelną jego zasadą jest zachowanie bezwzględnej abstynencji narkotykowej i alkoholowej. Łamiące tę zasadę osoby są decyzją społeczności usuwane z ośrodka, bez prawa powrotu do Głoskowa. Ta żelazna reguła broni przed porażką tych, którzy naprawdę chcą wyjść z nałogu. W następnych latach w Głoskowie coraz pełniej realizowany jest swoisty, skuteczny model resocjalizacji i rehabilitacji ludzi uzależnionych od narkotyków. Jego podstawą jest stwarzanie warunków kształtujących samodzielność, odpowiedzialność i zaangażowanie pacjentów w życie ośrodka.</a:t>
            </a:r>
            <a:endParaRPr kumimoji="0" lang="pl-PL" sz="1600" b="0" i="0" u="none" strike="noStrike" cap="none" normalizeH="0" baseline="0" dirty="0" smtClean="0">
              <a:ln>
                <a:noFill/>
              </a:ln>
              <a:effectLst/>
              <a:latin typeface="+mj-lt"/>
              <a:cs typeface="Arial" pitchFamily="34" charset="0"/>
            </a:endParaRPr>
          </a:p>
        </p:txBody>
      </p:sp>
      <p:pic>
        <p:nvPicPr>
          <p:cNvPr id="3" name="Picture 3" descr="C:\Users\PC\Desktop\PORADNIA\Stowarzyszenie-MONAR.jpg"/>
          <p:cNvPicPr>
            <a:picLocks noChangeAspect="1" noChangeArrowheads="1"/>
          </p:cNvPicPr>
          <p:nvPr/>
        </p:nvPicPr>
        <p:blipFill>
          <a:blip r:embed="rId2"/>
          <a:srcRect/>
          <a:stretch>
            <a:fillRect/>
          </a:stretch>
        </p:blipFill>
        <p:spPr bwMode="auto">
          <a:xfrm>
            <a:off x="6862030" y="142852"/>
            <a:ext cx="2124811" cy="78581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14282" y="1428736"/>
            <a:ext cx="857252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2800" b="1" i="0" u="none" strike="noStrike" cap="none" normalizeH="0" baseline="0" dirty="0" smtClean="0">
                <a:ln>
                  <a:noFill/>
                </a:ln>
                <a:solidFill>
                  <a:srgbClr val="4F81BD"/>
                </a:solidFill>
                <a:effectLst/>
                <a:latin typeface="+mj-lt"/>
                <a:ea typeface="Times New Roman" pitchFamily="18" charset="0"/>
                <a:cs typeface="Times New Roman" pitchFamily="18" charset="0"/>
              </a:rPr>
              <a:t>Empatia – </a:t>
            </a:r>
            <a:r>
              <a:rPr kumimoji="0" lang="pl-PL" sz="2400" b="0" i="0" u="none" strike="noStrike" cap="none" normalizeH="0" baseline="0" dirty="0" smtClean="0">
                <a:ln>
                  <a:noFill/>
                </a:ln>
                <a:solidFill>
                  <a:schemeClr val="tx1"/>
                </a:solidFill>
                <a:effectLst/>
                <a:latin typeface="+mj-lt"/>
                <a:ea typeface="Times New Roman" pitchFamily="18" charset="0"/>
                <a:cs typeface="Times New Roman" pitchFamily="18" charset="0"/>
              </a:rPr>
              <a:t>to</a:t>
            </a:r>
            <a:r>
              <a:rPr kumimoji="0" lang="pl-PL" sz="2400" b="1" i="0" u="none" strike="noStrike" cap="none" normalizeH="0" baseline="0" dirty="0" smtClean="0">
                <a:ln>
                  <a:noFill/>
                </a:ln>
                <a:solidFill>
                  <a:srgbClr val="4F81BD"/>
                </a:solidFill>
                <a:effectLst/>
                <a:latin typeface="+mj-lt"/>
                <a:ea typeface="Times New Roman" pitchFamily="18" charset="0"/>
                <a:cs typeface="Times New Roman" pitchFamily="18" charset="0"/>
              </a:rPr>
              <a:t> </a:t>
            </a:r>
            <a:r>
              <a:rPr kumimoji="0" lang="pl-PL" sz="2400" b="0" i="0" u="none" strike="noStrike" cap="none" normalizeH="0" baseline="0" dirty="0" smtClean="0">
                <a:ln>
                  <a:noFill/>
                </a:ln>
                <a:solidFill>
                  <a:schemeClr val="tx1"/>
                </a:solidFill>
                <a:effectLst/>
                <a:latin typeface="+mj-lt"/>
                <a:ea typeface="Times New Roman" pitchFamily="18" charset="0"/>
                <a:cs typeface="Times New Roman" pitchFamily="18" charset="0"/>
              </a:rPr>
              <a:t>zdolność odczuwania stanów psychicznych innych osób (empatia emocjonalna) umiejętność przyjęcia ich sposobu myślenia, spojrzenia z ich perspektywy na rzeczywistość (empatia poznawcza).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l-PL" sz="24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2800" b="1" i="0" u="none" strike="noStrike" cap="none" normalizeH="0" baseline="0" dirty="0" smtClean="0">
                <a:ln>
                  <a:noFill/>
                </a:ln>
                <a:solidFill>
                  <a:srgbClr val="4F81BD"/>
                </a:solidFill>
                <a:effectLst/>
                <a:latin typeface="+mj-lt"/>
                <a:ea typeface="Times New Roman" pitchFamily="18" charset="0"/>
                <a:cs typeface="Times New Roman" pitchFamily="18" charset="0"/>
              </a:rPr>
              <a:t>Szacunek-</a:t>
            </a:r>
            <a:r>
              <a:rPr kumimoji="0" lang="pl-PL" sz="2400" b="1" i="0" u="none" strike="noStrike" cap="none" normalizeH="0" baseline="0" dirty="0" smtClean="0">
                <a:ln>
                  <a:noFill/>
                </a:ln>
                <a:solidFill>
                  <a:srgbClr val="4F81BD"/>
                </a:solidFill>
                <a:effectLst/>
                <a:latin typeface="+mj-lt"/>
                <a:ea typeface="Times New Roman" pitchFamily="18" charset="0"/>
                <a:cs typeface="Times New Roman" pitchFamily="18" charset="0"/>
              </a:rPr>
              <a:t> </a:t>
            </a:r>
            <a:r>
              <a:rPr kumimoji="0" lang="pl-PL" sz="2400" b="0" i="0" u="none" strike="noStrike" cap="none" normalizeH="0" baseline="0" dirty="0" smtClean="0">
                <a:ln>
                  <a:noFill/>
                </a:ln>
                <a:solidFill>
                  <a:schemeClr val="tx1"/>
                </a:solidFill>
                <a:effectLst/>
                <a:latin typeface="+mj-lt"/>
                <a:ea typeface="Times New Roman" pitchFamily="18" charset="0"/>
                <a:cs typeface="Times New Roman" pitchFamily="18" charset="0"/>
              </a:rPr>
              <a:t>stosunek do osób lub rzeczy uważanych za wartościowe i godne uznania.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24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2800" b="1" i="0" u="none" strike="noStrike" cap="none" normalizeH="0" baseline="0" dirty="0" smtClean="0">
                <a:ln>
                  <a:noFill/>
                </a:ln>
                <a:solidFill>
                  <a:srgbClr val="4F81BD"/>
                </a:solidFill>
                <a:effectLst/>
                <a:latin typeface="+mj-lt"/>
                <a:ea typeface="Times New Roman" pitchFamily="18" charset="0"/>
                <a:cs typeface="Times New Roman" pitchFamily="18" charset="0"/>
              </a:rPr>
              <a:t>Cierpliwość-</a:t>
            </a:r>
            <a:r>
              <a:rPr kumimoji="0" lang="pl-PL" sz="2400" b="1" i="0" u="none" strike="noStrike" cap="none" normalizeH="0" baseline="0" dirty="0" smtClean="0">
                <a:ln>
                  <a:noFill/>
                </a:ln>
                <a:solidFill>
                  <a:srgbClr val="4F81BD"/>
                </a:solidFill>
                <a:effectLst/>
                <a:latin typeface="+mj-lt"/>
                <a:ea typeface="Times New Roman" pitchFamily="18" charset="0"/>
                <a:cs typeface="Times New Roman" pitchFamily="18" charset="0"/>
              </a:rPr>
              <a:t> </a:t>
            </a:r>
            <a:r>
              <a:rPr kumimoji="0" lang="pl-PL" sz="2400" b="0" i="0" u="none" strike="noStrike" cap="none" normalizeH="0" baseline="0" dirty="0" smtClean="0">
                <a:ln>
                  <a:noFill/>
                </a:ln>
                <a:solidFill>
                  <a:srgbClr val="000000"/>
                </a:solidFill>
                <a:effectLst/>
                <a:latin typeface="+mj-lt"/>
                <a:ea typeface="Times New Roman" pitchFamily="18" charset="0"/>
                <a:cs typeface="Times New Roman" pitchFamily="18" charset="0"/>
              </a:rPr>
              <a:t>to cecha kogoś, kto spokojnie i długi czas potrafi znosić przykrość, lub monotonię sytuacji w której się znajduje. </a:t>
            </a:r>
            <a:endParaRPr kumimoji="0" lang="pl-PL" sz="2400" b="0" i="0" u="none" strike="noStrike" cap="none" normalizeH="0" baseline="0" dirty="0" smtClean="0">
              <a:ln>
                <a:noFill/>
              </a:ln>
              <a:solidFill>
                <a:schemeClr val="tx1"/>
              </a:solidFill>
              <a:effectLst/>
              <a:latin typeface="+mj-lt"/>
              <a:cs typeface="Arial" pitchFamily="34" charset="0"/>
            </a:endParaRPr>
          </a:p>
        </p:txBody>
      </p:sp>
      <p:pic>
        <p:nvPicPr>
          <p:cNvPr id="3" name="Picture 3" descr="C:\Users\PC\Desktop\PORADNIA\Stowarzyszenie-MONAR.jpg"/>
          <p:cNvPicPr>
            <a:picLocks noChangeAspect="1" noChangeArrowheads="1"/>
          </p:cNvPicPr>
          <p:nvPr/>
        </p:nvPicPr>
        <p:blipFill>
          <a:blip r:embed="rId2"/>
          <a:srcRect/>
          <a:stretch>
            <a:fillRect/>
          </a:stretch>
        </p:blipFill>
        <p:spPr bwMode="auto">
          <a:xfrm>
            <a:off x="6862030" y="142852"/>
            <a:ext cx="2124811" cy="78581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PC\Desktop\PORADNIA\Stowarzyszenie-MONAR.jpg"/>
          <p:cNvPicPr>
            <a:picLocks noChangeAspect="1" noChangeArrowheads="1"/>
          </p:cNvPicPr>
          <p:nvPr/>
        </p:nvPicPr>
        <p:blipFill>
          <a:blip r:embed="rId2"/>
          <a:srcRect/>
          <a:stretch>
            <a:fillRect/>
          </a:stretch>
        </p:blipFill>
        <p:spPr bwMode="auto">
          <a:xfrm>
            <a:off x="6862030" y="142852"/>
            <a:ext cx="2124811" cy="785818"/>
          </a:xfrm>
          <a:prstGeom prst="rect">
            <a:avLst/>
          </a:prstGeom>
          <a:noFill/>
        </p:spPr>
      </p:pic>
      <p:sp>
        <p:nvSpPr>
          <p:cNvPr id="3" name="Prostokąt 2"/>
          <p:cNvSpPr/>
          <p:nvPr/>
        </p:nvSpPr>
        <p:spPr>
          <a:xfrm>
            <a:off x="500034" y="1000108"/>
            <a:ext cx="7786742" cy="5324535"/>
          </a:xfrm>
          <a:prstGeom prst="rect">
            <a:avLst/>
          </a:prstGeom>
        </p:spPr>
        <p:txBody>
          <a:bodyPr wrap="square">
            <a:spAutoFit/>
          </a:bodyPr>
          <a:lstStyle/>
          <a:p>
            <a:pPr lvl="0" algn="just" fontAlgn="base">
              <a:spcBef>
                <a:spcPct val="0"/>
              </a:spcBef>
              <a:spcAft>
                <a:spcPct val="0"/>
              </a:spcAft>
            </a:pPr>
            <a:r>
              <a:rPr lang="pl-PL" sz="2800" b="1" dirty="0" smtClean="0">
                <a:solidFill>
                  <a:srgbClr val="4F81BD"/>
                </a:solidFill>
                <a:ea typeface="Times New Roman" pitchFamily="18" charset="0"/>
                <a:cs typeface="Arial" pitchFamily="34" charset="0"/>
              </a:rPr>
              <a:t>Terminem „bierne palenie”-</a:t>
            </a:r>
            <a:r>
              <a:rPr lang="pl-PL" sz="2800" dirty="0" smtClean="0">
                <a:solidFill>
                  <a:srgbClr val="333333"/>
                </a:solidFill>
                <a:ea typeface="Times New Roman" pitchFamily="18" charset="0"/>
                <a:cs typeface="Arial" pitchFamily="34" charset="0"/>
              </a:rPr>
              <a:t> </a:t>
            </a:r>
            <a:r>
              <a:rPr lang="pl-PL" sz="2400" dirty="0" smtClean="0">
                <a:solidFill>
                  <a:srgbClr val="333333"/>
                </a:solidFill>
                <a:ea typeface="Times New Roman" pitchFamily="18" charset="0"/>
                <a:cs typeface="Arial" pitchFamily="34" charset="0"/>
              </a:rPr>
              <a:t>określa się narażenie osób niepalących na wdychanie produktów dymu tytoniowego powstającego w wyniku palenia papierosów przez osoby z ich otoczenia. Ten rodzaj palenia ma charakter niedobrowolny, wymuszony. Dym tytoniowy znajdujący się w otaczającym nas powietrzu pochodzi z dwóch źródeł: strumienia głównego, który jest wdychany i wydychany przez palacza, oraz ze strumienia bocznego, czyli dymu z tlącego się papierosa. Na skład dymu w obu strumieniach wpływa wiele czynników, między innymi szybkość przepływu powietrza, temperatura spalania tytoniu i bibułki itp. Według Światowej Organizacji Zdrowia (</a:t>
            </a:r>
            <a:r>
              <a:rPr lang="pl-PL" sz="2400" dirty="0" err="1" smtClean="0">
                <a:solidFill>
                  <a:srgbClr val="333333"/>
                </a:solidFill>
                <a:ea typeface="Times New Roman" pitchFamily="18" charset="0"/>
                <a:cs typeface="Arial" pitchFamily="34" charset="0"/>
              </a:rPr>
              <a:t>World</a:t>
            </a:r>
            <a:r>
              <a:rPr lang="pl-PL" sz="2400" dirty="0" smtClean="0">
                <a:solidFill>
                  <a:srgbClr val="333333"/>
                </a:solidFill>
                <a:ea typeface="Times New Roman" pitchFamily="18" charset="0"/>
                <a:cs typeface="Arial" pitchFamily="34" charset="0"/>
              </a:rPr>
              <a:t> Health </a:t>
            </a:r>
            <a:r>
              <a:rPr lang="pl-PL" sz="2400" dirty="0" err="1" smtClean="0">
                <a:solidFill>
                  <a:srgbClr val="333333"/>
                </a:solidFill>
                <a:ea typeface="Times New Roman" pitchFamily="18" charset="0"/>
                <a:cs typeface="Arial" pitchFamily="34" charset="0"/>
              </a:rPr>
              <a:t>Organisation</a:t>
            </a:r>
            <a:r>
              <a:rPr lang="pl-PL" sz="2400" dirty="0" smtClean="0">
                <a:solidFill>
                  <a:srgbClr val="333333"/>
                </a:solidFill>
                <a:ea typeface="Times New Roman" pitchFamily="18" charset="0"/>
                <a:cs typeface="Arial" pitchFamily="34" charset="0"/>
              </a:rPr>
              <a:t> – WHO) bierne palenie jest czynnikiem rakotwórczym dla ludzi i nie ma „bezpiecznego stężenia” ekspozycji.</a:t>
            </a:r>
            <a:endParaRPr lang="pl-PL" sz="2400" dirty="0" smtClean="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PC\Desktop\PORADNIA\Stowarzyszenie-MONAR.jpg"/>
          <p:cNvPicPr>
            <a:picLocks noChangeAspect="1" noChangeArrowheads="1"/>
          </p:cNvPicPr>
          <p:nvPr/>
        </p:nvPicPr>
        <p:blipFill>
          <a:blip r:embed="rId2"/>
          <a:srcRect/>
          <a:stretch>
            <a:fillRect/>
          </a:stretch>
        </p:blipFill>
        <p:spPr bwMode="auto">
          <a:xfrm>
            <a:off x="6862030" y="142852"/>
            <a:ext cx="2124811" cy="785818"/>
          </a:xfrm>
          <a:prstGeom prst="rect">
            <a:avLst/>
          </a:prstGeom>
          <a:noFill/>
        </p:spPr>
      </p:pic>
      <p:sp>
        <p:nvSpPr>
          <p:cNvPr id="3" name="Prostokąt 2"/>
          <p:cNvSpPr/>
          <p:nvPr/>
        </p:nvSpPr>
        <p:spPr>
          <a:xfrm>
            <a:off x="714348" y="1214422"/>
            <a:ext cx="7572428" cy="5324535"/>
          </a:xfrm>
          <a:prstGeom prst="rect">
            <a:avLst/>
          </a:prstGeom>
        </p:spPr>
        <p:txBody>
          <a:bodyPr wrap="square">
            <a:spAutoFit/>
          </a:bodyPr>
          <a:lstStyle/>
          <a:p>
            <a:pPr algn="just"/>
            <a:r>
              <a:rPr lang="pl-PL" sz="2800" b="1" dirty="0" smtClean="0">
                <a:solidFill>
                  <a:schemeClr val="accent1"/>
                </a:solidFill>
              </a:rPr>
              <a:t>Charakterystyka przyjmowania konopi indyjskich- </a:t>
            </a:r>
            <a:r>
              <a:rPr lang="pl-PL" sz="2400" dirty="0" smtClean="0"/>
              <a:t>przewlekłe, wielokrotne, częste przyjmowanie konopi indyjskich może powodować uzależnienie, które charakteryzuje się apatią, osłabieniem intuicji, spadkiem zainteresowań, ogólnej aktywności, trudnościami </a:t>
            </a:r>
            <a:br>
              <a:rPr lang="pl-PL" sz="2400" dirty="0" smtClean="0"/>
            </a:br>
            <a:r>
              <a:rPr lang="pl-PL" sz="2400" dirty="0" smtClean="0"/>
              <a:t>w przyswajaniu nowych wiadomości i rozwiązywaniu problemów (tzn. zespół amotywacyjny), jest często połączony z występowaniem przewlekłych stanów lękowych, urojeniowych, omamowych. Ponadto obserwuje się zaburzenia snu, wychudzenie, przewlekłe zapalenie krtani i oskrzeli, spadek ogólnej aktywności. Przewlekle palący konopie są bardziej narażeni na zachorowanie na raka płuc (marihuana zawiera do 70% więcej substancji karcinogennych niż tytoń). </a:t>
            </a:r>
            <a:endParaRPr lang="pl-PL"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PC\Desktop\PORADNIA\Stowarzyszenie-MONAR.jpg"/>
          <p:cNvPicPr>
            <a:picLocks noChangeAspect="1" noChangeArrowheads="1"/>
          </p:cNvPicPr>
          <p:nvPr/>
        </p:nvPicPr>
        <p:blipFill>
          <a:blip r:embed="rId2"/>
          <a:srcRect/>
          <a:stretch>
            <a:fillRect/>
          </a:stretch>
        </p:blipFill>
        <p:spPr bwMode="auto">
          <a:xfrm>
            <a:off x="6862030" y="142852"/>
            <a:ext cx="2124811" cy="785818"/>
          </a:xfrm>
          <a:prstGeom prst="rect">
            <a:avLst/>
          </a:prstGeom>
          <a:noFill/>
        </p:spPr>
      </p:pic>
      <p:sp>
        <p:nvSpPr>
          <p:cNvPr id="27651" name="Rectangle 3"/>
          <p:cNvSpPr>
            <a:spLocks noChangeArrowheads="1"/>
          </p:cNvSpPr>
          <p:nvPr/>
        </p:nvSpPr>
        <p:spPr bwMode="auto">
          <a:xfrm>
            <a:off x="285720" y="1214422"/>
            <a:ext cx="857252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2800" b="1" i="0" u="none" strike="noStrike" cap="none" normalizeH="0" baseline="0" dirty="0" smtClean="0">
                <a:ln>
                  <a:noFill/>
                </a:ln>
                <a:solidFill>
                  <a:srgbClr val="4F81BD"/>
                </a:solidFill>
                <a:effectLst/>
                <a:latin typeface="+mj-lt"/>
                <a:ea typeface="Times New Roman" pitchFamily="18" charset="0"/>
                <a:cs typeface="Times New Roman" pitchFamily="18" charset="0"/>
              </a:rPr>
              <a:t>Pierwsza pomoc przedmedyczna osobie pod wpływem środków psychoaktywnych:</a:t>
            </a:r>
            <a:endParaRPr kumimoji="0" lang="pl-PL" sz="28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2400" b="0" i="0" u="none" strike="noStrike" cap="none" normalizeH="0" baseline="0" dirty="0" smtClean="0">
                <a:ln>
                  <a:noFill/>
                </a:ln>
                <a:solidFill>
                  <a:schemeClr val="tx1"/>
                </a:solidFill>
                <a:effectLst/>
                <a:latin typeface="+mj-lt"/>
                <a:ea typeface="Times New Roman" pitchFamily="18" charset="0"/>
                <a:cs typeface="Times New Roman" pitchFamily="18" charset="0"/>
              </a:rPr>
              <a:t>Osoba, która podejrzewa, że ktoś jest pod wpływem działania narkotyk</a:t>
            </a:r>
            <a:r>
              <a:rPr kumimoji="0" lang="en-US" sz="2400" b="0" i="0" u="none" strike="noStrike" cap="none" normalizeH="0" baseline="0" dirty="0" smtClean="0">
                <a:ln>
                  <a:noFill/>
                </a:ln>
                <a:solidFill>
                  <a:schemeClr val="tx1"/>
                </a:solidFill>
                <a:effectLst/>
                <a:latin typeface="+mj-lt"/>
                <a:ea typeface="Times New Roman" pitchFamily="18" charset="0"/>
                <a:cs typeface="Times New Roman" pitchFamily="18" charset="0"/>
              </a:rPr>
              <a:t>ów udziela mu pierwszej pomocy  poprzez odizolowanie go od otoczenia.</a:t>
            </a:r>
            <a:endParaRPr kumimoji="0" lang="pl-PL" sz="24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2400" b="0" i="0" u="none" strike="noStrike" cap="none" normalizeH="0" baseline="0" dirty="0" smtClean="0">
                <a:ln>
                  <a:noFill/>
                </a:ln>
                <a:solidFill>
                  <a:schemeClr val="tx1"/>
                </a:solidFill>
                <a:effectLst/>
                <a:latin typeface="+mj-lt"/>
                <a:ea typeface="Times New Roman" pitchFamily="18" charset="0"/>
                <a:cs typeface="Times New Roman" pitchFamily="18" charset="0"/>
              </a:rPr>
              <a:t>Z uwagi na bezpieczeństwo nie jest wskazane, aby osoba udzielająca pomocy była sama.</a:t>
            </a:r>
            <a:endParaRPr kumimoji="0" lang="pl-PL" sz="24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2400" b="0" i="0" u="none" strike="noStrike" cap="none" normalizeH="0" baseline="0" dirty="0" smtClean="0">
                <a:ln>
                  <a:noFill/>
                </a:ln>
                <a:solidFill>
                  <a:schemeClr val="tx1"/>
                </a:solidFill>
                <a:effectLst/>
                <a:latin typeface="+mj-lt"/>
                <a:ea typeface="Times New Roman" pitchFamily="18" charset="0"/>
                <a:cs typeface="Times New Roman" pitchFamily="18" charset="0"/>
              </a:rPr>
              <a:t>Osoba prowadząca rozmowę z osobą pod wpływem narkotyk</a:t>
            </a:r>
            <a:r>
              <a:rPr kumimoji="0" lang="en-US" sz="2400" b="0" i="0" u="none" strike="noStrike" cap="none" normalizeH="0" baseline="0" dirty="0" smtClean="0">
                <a:ln>
                  <a:noFill/>
                </a:ln>
                <a:solidFill>
                  <a:schemeClr val="tx1"/>
                </a:solidFill>
                <a:effectLst/>
                <a:latin typeface="+mj-lt"/>
                <a:ea typeface="Times New Roman" pitchFamily="18" charset="0"/>
                <a:cs typeface="Times New Roman" pitchFamily="18" charset="0"/>
              </a:rPr>
              <a:t>ów stara sir ustalić:</a:t>
            </a:r>
            <a:endParaRPr kumimoji="0" lang="pl-PL" sz="24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pl-PL" sz="2400" b="0" i="0" u="none" strike="noStrike" cap="none" normalizeH="0" baseline="0" dirty="0" smtClean="0">
                <a:ln>
                  <a:noFill/>
                </a:ln>
                <a:solidFill>
                  <a:schemeClr val="tx1"/>
                </a:solidFill>
                <a:effectLst/>
                <a:latin typeface="+mj-lt"/>
                <a:ea typeface="Times New Roman" pitchFamily="18" charset="0"/>
                <a:cs typeface="Times New Roman" pitchFamily="18" charset="0"/>
              </a:rPr>
              <a:t>kiedy, jaką substancję i w jakiej ilości zażył,</a:t>
            </a:r>
            <a:endParaRPr kumimoji="0" lang="pl-PL" sz="24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pl-PL" sz="2400" b="0" i="0" u="none" strike="noStrike" cap="none" normalizeH="0" baseline="0" dirty="0" err="1" smtClean="0">
                <a:ln>
                  <a:noFill/>
                </a:ln>
                <a:solidFill>
                  <a:schemeClr val="tx1"/>
                </a:solidFill>
                <a:effectLst/>
                <a:latin typeface="+mj-lt"/>
                <a:ea typeface="Times New Roman" pitchFamily="18" charset="0"/>
                <a:cs typeface="Times New Roman" pitchFamily="18" charset="0"/>
              </a:rPr>
              <a:t>źr</a:t>
            </a:r>
            <a:r>
              <a:rPr kumimoji="0" lang="en-US" sz="2400" b="0" i="0" u="none" strike="noStrike" cap="none" normalizeH="0" baseline="0" dirty="0" smtClean="0">
                <a:ln>
                  <a:noFill/>
                </a:ln>
                <a:solidFill>
                  <a:schemeClr val="tx1"/>
                </a:solidFill>
                <a:effectLst/>
                <a:latin typeface="+mj-lt"/>
                <a:ea typeface="Times New Roman" pitchFamily="18" charset="0"/>
                <a:cs typeface="Times New Roman" pitchFamily="18" charset="0"/>
              </a:rPr>
              <a:t>ódło pochodzenia tej substancji.</a:t>
            </a:r>
            <a:endParaRPr kumimoji="0" lang="pl-PL" sz="24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2400" b="0" i="0" u="none" strike="noStrike" cap="none" normalizeH="0" baseline="0" dirty="0" smtClean="0">
                <a:ln>
                  <a:noFill/>
                </a:ln>
                <a:solidFill>
                  <a:schemeClr val="tx1"/>
                </a:solidFill>
                <a:effectLst/>
                <a:latin typeface="+mj-lt"/>
                <a:ea typeface="Times New Roman" pitchFamily="18" charset="0"/>
                <a:cs typeface="Times New Roman" pitchFamily="18" charset="0"/>
              </a:rPr>
              <a:t>Należy zawiadomić o danym fakcie odpowiednie służby i przekazać tą osobę pod ich opiekę aby te mogły podjąć odpowiednie kroki.</a:t>
            </a:r>
            <a:endParaRPr kumimoji="0" lang="pl-PL" sz="24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85720" y="928670"/>
            <a:ext cx="8643966"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smtClean="0">
                <a:ln>
                  <a:noFill/>
                </a:ln>
                <a:solidFill>
                  <a:schemeClr val="accent1"/>
                </a:solidFill>
                <a:effectLst/>
                <a:latin typeface="+mj-lt"/>
                <a:ea typeface="Times New Roman" pitchFamily="18" charset="0"/>
                <a:cs typeface="Times New Roman" pitchFamily="18" charset="0"/>
              </a:rPr>
              <a:t>Źródła:</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mj-lt"/>
                <a:ea typeface="Times New Roman" pitchFamily="18" charset="0"/>
                <a:cs typeface="Times New Roman" pitchFamily="18" charset="0"/>
                <a:hlinkClick r:id="rId2"/>
              </a:rPr>
              <a:t>http://www.poradnikzdrowie.pl/psychologia/nalogi/przedwkowanie-narkotykow-objawy-i-pierwsza-pomoc_42726.html</a:t>
            </a:r>
            <a:endParaRPr kumimoji="0" lang="pl-PL" sz="16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mj-lt"/>
                <a:ea typeface="Times New Roman" pitchFamily="18" charset="0"/>
                <a:cs typeface="Times New Roman" pitchFamily="18" charset="0"/>
                <a:hlinkClick r:id="rId3"/>
              </a:rPr>
              <a:t>http://www.monar.org</a:t>
            </a:r>
            <a:endParaRPr kumimoji="0" lang="pl-PL" sz="16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mj-lt"/>
                <a:ea typeface="Times New Roman" pitchFamily="18" charset="0"/>
                <a:cs typeface="Times New Roman" pitchFamily="18" charset="0"/>
                <a:hlinkClick r:id="rId4"/>
              </a:rPr>
              <a:t>http://www.narkomania.gov.pl</a:t>
            </a:r>
            <a:endParaRPr kumimoji="0" lang="pl-PL" sz="1600" b="0" i="0" u="none" strike="noStrike" cap="none" normalizeH="0" baseline="0" dirty="0" smtClean="0">
              <a:ln>
                <a:noFill/>
              </a:ln>
              <a:solidFill>
                <a:schemeClr val="tx1"/>
              </a:solidFill>
              <a:effectLst/>
              <a:latin typeface="+mj-l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1" i="0" u="none" strike="noStrike" cap="none" normalizeH="0" baseline="0" dirty="0" smtClean="0">
                <a:ln>
                  <a:noFill/>
                </a:ln>
                <a:solidFill>
                  <a:schemeClr val="accent1"/>
                </a:solidFill>
                <a:effectLst/>
                <a:latin typeface="+mj-lt"/>
                <a:ea typeface="Times New Roman" pitchFamily="18" charset="0"/>
                <a:cs typeface="Times New Roman" pitchFamily="18" charset="0"/>
              </a:rPr>
              <a:t>Literatura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mj-lt"/>
                <a:ea typeface="Times New Roman" pitchFamily="18" charset="0"/>
                <a:cs typeface="Times New Roman" pitchFamily="18" charset="0"/>
              </a:rPr>
              <a:t>„Profilaktyka Uzależnień” </a:t>
            </a:r>
            <a:r>
              <a:rPr kumimoji="0" lang="pl-PL" sz="1600" b="0" i="0" u="none" strike="noStrike" cap="none" normalizeH="0" baseline="0" dirty="0" err="1" smtClean="0">
                <a:ln>
                  <a:noFill/>
                </a:ln>
                <a:solidFill>
                  <a:schemeClr val="tx1"/>
                </a:solidFill>
                <a:effectLst/>
                <a:latin typeface="+mj-lt"/>
                <a:ea typeface="Times New Roman" pitchFamily="18" charset="0"/>
                <a:cs typeface="Times New Roman" pitchFamily="18" charset="0"/>
              </a:rPr>
              <a:t>Projek-Kom</a:t>
            </a:r>
            <a:r>
              <a:rPr kumimoji="0" lang="pl-PL" sz="1600" b="0" i="0" u="none" strike="noStrike" cap="none" normalizeH="0" baseline="0" dirty="0" smtClean="0">
                <a:ln>
                  <a:noFill/>
                </a:ln>
                <a:solidFill>
                  <a:schemeClr val="tx1"/>
                </a:solidFill>
                <a:effectLst/>
                <a:latin typeface="+mj-lt"/>
                <a:ea typeface="Times New Roman" pitchFamily="18" charset="0"/>
                <a:cs typeface="Times New Roman" pitchFamily="18" charset="0"/>
              </a:rPr>
              <a:t> Beata kiełbasa wydanie 1 2007</a:t>
            </a:r>
            <a:endParaRPr kumimoji="0" lang="pl-PL" sz="16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mj-lt"/>
                <a:ea typeface="Times New Roman" pitchFamily="18" charset="0"/>
                <a:cs typeface="Times New Roman" pitchFamily="18" charset="0"/>
              </a:rPr>
              <a:t>„Zaburzenia psychiczne i zaburzenia zachowania spowodowane przyjmowaniem substancji psychoaktywnych” Karina Chmielewska, Helena Baran-Furga, Stowarzyszenie Profesjonalistów Psychoterapii i Psychoedukacji „Wspólna”.</a:t>
            </a:r>
            <a:endParaRPr kumimoji="0" lang="pl-PL" sz="1600" b="0" i="0" u="none" strike="noStrike" cap="none" normalizeH="0" baseline="0" dirty="0" smtClean="0">
              <a:ln>
                <a:noFill/>
              </a:ln>
              <a:solidFill>
                <a:schemeClr val="tx1"/>
              </a:solidFill>
              <a:effectLst/>
              <a:latin typeface="+mj-lt"/>
              <a:cs typeface="Arial" pitchFamily="34" charset="0"/>
            </a:endParaRPr>
          </a:p>
        </p:txBody>
      </p:sp>
      <p:pic>
        <p:nvPicPr>
          <p:cNvPr id="4" name="Picture 3" descr="C:\Users\PC\Desktop\PORADNIA\Stowarzyszenie-MONAR.jpg"/>
          <p:cNvPicPr>
            <a:picLocks noChangeAspect="1" noChangeArrowheads="1"/>
          </p:cNvPicPr>
          <p:nvPr/>
        </p:nvPicPr>
        <p:blipFill>
          <a:blip r:embed="rId5"/>
          <a:srcRect/>
          <a:stretch>
            <a:fillRect/>
          </a:stretch>
        </p:blipFill>
        <p:spPr bwMode="auto">
          <a:xfrm>
            <a:off x="500034" y="4929198"/>
            <a:ext cx="3981478" cy="1357322"/>
          </a:xfrm>
          <a:prstGeom prst="rect">
            <a:avLst/>
          </a:prstGeom>
          <a:noFill/>
        </p:spPr>
      </p:pic>
      <p:sp>
        <p:nvSpPr>
          <p:cNvPr id="5" name="Prostokąt 4"/>
          <p:cNvSpPr/>
          <p:nvPr/>
        </p:nvSpPr>
        <p:spPr>
          <a:xfrm>
            <a:off x="4214810" y="4714884"/>
            <a:ext cx="4572000" cy="646331"/>
          </a:xfrm>
          <a:prstGeom prst="rect">
            <a:avLst/>
          </a:prstGeom>
        </p:spPr>
        <p:txBody>
          <a:bodyPr>
            <a:spAutoFit/>
          </a:bodyPr>
          <a:lstStyle/>
          <a:p>
            <a:pPr algn="ctr"/>
            <a:r>
              <a:rPr lang="pl-PL" i="1" dirty="0" smtClean="0"/>
              <a:t>Stowarzyszenie „Monar”</a:t>
            </a:r>
          </a:p>
          <a:p>
            <a:pPr algn="ctr"/>
            <a:r>
              <a:rPr lang="pl-PL" i="1" dirty="0" smtClean="0"/>
              <a:t>Poradnia Profilaktyczno-Konsultacyjna</a:t>
            </a:r>
            <a:endParaRPr lang="pl-PL" i="1" dirty="0"/>
          </a:p>
        </p:txBody>
      </p:sp>
      <p:sp>
        <p:nvSpPr>
          <p:cNvPr id="6" name="Prostokąt 5"/>
          <p:cNvSpPr/>
          <p:nvPr/>
        </p:nvSpPr>
        <p:spPr>
          <a:xfrm>
            <a:off x="4143372" y="5357826"/>
            <a:ext cx="4572000" cy="1200329"/>
          </a:xfrm>
          <a:prstGeom prst="rect">
            <a:avLst/>
          </a:prstGeom>
        </p:spPr>
        <p:txBody>
          <a:bodyPr>
            <a:spAutoFit/>
          </a:bodyPr>
          <a:lstStyle/>
          <a:p>
            <a:pPr algn="ctr"/>
            <a:r>
              <a:rPr lang="pl-PL" i="1" dirty="0" smtClean="0"/>
              <a:t>33-300 Nowy Sącz</a:t>
            </a:r>
          </a:p>
          <a:p>
            <a:pPr algn="ctr"/>
            <a:r>
              <a:rPr lang="pl-PL" i="1" dirty="0" smtClean="0"/>
              <a:t>ul. Narutowicza 6</a:t>
            </a:r>
          </a:p>
          <a:p>
            <a:pPr algn="ctr"/>
            <a:r>
              <a:rPr lang="pl-PL" i="1" dirty="0" smtClean="0"/>
              <a:t>tel. (018) 443-74-44</a:t>
            </a:r>
          </a:p>
          <a:p>
            <a:pPr algn="ctr"/>
            <a:r>
              <a:rPr lang="pl-PL" i="1" dirty="0" smtClean="0"/>
              <a:t> (istnieje od 1993 roku)</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descr="C:\Users\PC\Desktop\PORADNIA\Stowarzyszenie-MONAR.jpg"/>
          <p:cNvPicPr>
            <a:picLocks noChangeAspect="1" noChangeArrowheads="1"/>
          </p:cNvPicPr>
          <p:nvPr/>
        </p:nvPicPr>
        <p:blipFill>
          <a:blip r:embed="rId2"/>
          <a:srcRect/>
          <a:stretch>
            <a:fillRect/>
          </a:stretch>
        </p:blipFill>
        <p:spPr bwMode="auto">
          <a:xfrm>
            <a:off x="6862030" y="142852"/>
            <a:ext cx="2124811" cy="785818"/>
          </a:xfrm>
          <a:prstGeom prst="rect">
            <a:avLst/>
          </a:prstGeom>
          <a:noFill/>
        </p:spPr>
      </p:pic>
      <p:sp>
        <p:nvSpPr>
          <p:cNvPr id="14343" name="Rectangle 7"/>
          <p:cNvSpPr>
            <a:spLocks noChangeArrowheads="1"/>
          </p:cNvSpPr>
          <p:nvPr/>
        </p:nvSpPr>
        <p:spPr bwMode="auto">
          <a:xfrm>
            <a:off x="357158" y="1071546"/>
            <a:ext cx="8286808"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rgbClr val="2666BF"/>
                </a:solidFill>
                <a:effectLst/>
                <a:latin typeface="Arial" pitchFamily="34" charset="0"/>
                <a:ea typeface="Times New Roman" pitchFamily="18" charset="0"/>
                <a:cs typeface="Arial" pitchFamily="34" charset="0"/>
              </a:rPr>
              <a:t>Czym zajmuje się Stowarzyszenie „Monar</a:t>
            </a:r>
            <a:r>
              <a:rPr kumimoji="0" lang="pl-PL" sz="1400" b="1" i="0" u="none" strike="noStrike" cap="none" normalizeH="0" baseline="0" dirty="0" smtClean="0">
                <a:ln>
                  <a:noFill/>
                </a:ln>
                <a:solidFill>
                  <a:srgbClr val="2666BF"/>
                </a:solidFill>
                <a:effectLst/>
                <a:latin typeface="Calibri"/>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effectLst/>
                <a:latin typeface="+mj-lt"/>
                <a:ea typeface="Times New Roman" pitchFamily="18" charset="0"/>
                <a:cs typeface="Arial" pitchFamily="34" charset="0"/>
              </a:rPr>
              <a:t>Od </a:t>
            </a:r>
            <a:r>
              <a:rPr kumimoji="0" lang="pl-PL" sz="1600" b="0" i="0" u="none" strike="noStrike" cap="none" normalizeH="0" baseline="0" dirty="0" smtClean="0">
                <a:ln>
                  <a:noFill/>
                </a:ln>
                <a:effectLst/>
                <a:latin typeface="+mj-lt"/>
                <a:ea typeface="Times New Roman" pitchFamily="18" charset="0"/>
                <a:cs typeface="Arial" pitchFamily="34" charset="0"/>
              </a:rPr>
              <a:t>40 lat Stowarzyszenie Monar działa na terenie całej Polski pomagając osobom uzależnionym on narkotyków i alkoholu, bezdomnym, chorym, samotnym. Oferujemy: diagnostykę, konsultacje, detoksykację, poradnictwo, terapię i rehabilitację uzależnień, terapie dla bliskich osób uzależnionych, pracę z pacjentami w ośrodkach stacjonarnych metodą społeczności terapeutycznej. W programach wychodzenia z bezdomności wspierających osoby wykluczone społecznie świadczymy pomoc osobom bezdomnym, ofiarom przemocy, osobom chorym psychicznie, oraz byłym więźniom. Monar propaguje życie wolne od nałogów, wrażliwość na potrzeby innych, wiarę w człowieka i jego możliwości. Docieramy do szkół, placówek wychowawczych, działamy na masowych imprezach dla młodzieży. Nasi animatorzy prowadzą zajęcia profilaktyczne, </a:t>
            </a:r>
            <a:r>
              <a:rPr kumimoji="0" lang="pl-PL" sz="1600" b="0" i="0" u="none" strike="noStrike" cap="none" normalizeH="0" baseline="0" dirty="0" err="1" smtClean="0">
                <a:ln>
                  <a:noFill/>
                </a:ln>
                <a:effectLst/>
                <a:latin typeface="+mj-lt"/>
                <a:ea typeface="Times New Roman" pitchFamily="18" charset="0"/>
                <a:cs typeface="Arial" pitchFamily="34" charset="0"/>
              </a:rPr>
              <a:t>partyworkerzy</a:t>
            </a:r>
            <a:r>
              <a:rPr kumimoji="0" lang="pl-PL" sz="1600" b="0" i="0" u="none" strike="noStrike" cap="none" normalizeH="0" baseline="0" dirty="0" smtClean="0">
                <a:ln>
                  <a:noFill/>
                </a:ln>
                <a:effectLst/>
                <a:latin typeface="+mj-lt"/>
                <a:ea typeface="Times New Roman" pitchFamily="18" charset="0"/>
                <a:cs typeface="Arial" pitchFamily="34" charset="0"/>
              </a:rPr>
              <a:t> towarzyszą uczestnikom koncertów i dyskotek.</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effectLst/>
              <a:latin typeface="+mj-lt"/>
              <a:cs typeface="Arial" pitchFamily="34" charset="0"/>
            </a:endParaRPr>
          </a:p>
        </p:txBody>
      </p:sp>
      <p:sp>
        <p:nvSpPr>
          <p:cNvPr id="14344" name="Rectangle 8"/>
          <p:cNvSpPr>
            <a:spLocks noChangeArrowheads="1"/>
          </p:cNvSpPr>
          <p:nvPr/>
        </p:nvSpPr>
        <p:spPr bwMode="auto">
          <a:xfrm>
            <a:off x="500034" y="4214818"/>
            <a:ext cx="8215338"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tab pos="457200" algn="l"/>
              </a:tabLst>
            </a:pPr>
            <a:r>
              <a:rPr kumimoji="0" lang="pl-PL" sz="1400" b="1" i="0" u="none" strike="noStrike" cap="none" normalizeH="0" baseline="0" dirty="0" smtClean="0">
                <a:ln>
                  <a:noFill/>
                </a:ln>
                <a:solidFill>
                  <a:srgbClr val="2666BF"/>
                </a:solidFill>
                <a:effectLst/>
                <a:latin typeface="+mj-lt"/>
                <a:ea typeface="Times New Roman" pitchFamily="18" charset="0"/>
                <a:cs typeface="Arial" pitchFamily="34" charset="0"/>
              </a:rPr>
              <a:t>W Monarze:</a:t>
            </a:r>
            <a:endParaRPr kumimoji="0" lang="pl-PL"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pl-PL" sz="1600" b="0" i="0" u="none" strike="noStrike" cap="none" normalizeH="0" baseline="0" dirty="0" smtClean="0">
                <a:ln>
                  <a:noFill/>
                </a:ln>
                <a:effectLst/>
                <a:latin typeface="+mj-lt"/>
                <a:ea typeface="Times New Roman" pitchFamily="18" charset="0"/>
                <a:cs typeface="Arial" pitchFamily="34" charset="0"/>
              </a:rPr>
              <a:t>Leczymy osoby uzależnione od substancji psychoaktywnych i alkoholu</a:t>
            </a: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pl-PL" sz="1600" b="0" i="0" u="none" strike="noStrike" cap="none" normalizeH="0" baseline="0" dirty="0" smtClean="0">
                <a:ln>
                  <a:noFill/>
                </a:ln>
                <a:effectLst/>
                <a:latin typeface="+mj-lt"/>
                <a:ea typeface="Times New Roman" pitchFamily="18" charset="0"/>
                <a:cs typeface="Arial" pitchFamily="34" charset="0"/>
              </a:rPr>
              <a:t>Pomagamy osobom żyjącym z HIV i chorym na AIDS</a:t>
            </a: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pl-PL" sz="1600" b="0" i="0" u="none" strike="noStrike" cap="none" normalizeH="0" baseline="0" dirty="0" smtClean="0">
                <a:ln>
                  <a:noFill/>
                </a:ln>
                <a:effectLst/>
                <a:latin typeface="+mj-lt"/>
                <a:ea typeface="Times New Roman" pitchFamily="18" charset="0"/>
                <a:cs typeface="Arial" pitchFamily="34" charset="0"/>
              </a:rPr>
              <a:t>Pomagamy osobom bezdomnym, w tym samotnym matkom z dziećmi</a:t>
            </a: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pl-PL" sz="1600" b="0" i="0" u="none" strike="noStrike" cap="none" normalizeH="0" baseline="0" dirty="0" smtClean="0">
                <a:ln>
                  <a:noFill/>
                </a:ln>
                <a:effectLst/>
                <a:latin typeface="+mj-lt"/>
                <a:ea typeface="Times New Roman" pitchFamily="18" charset="0"/>
                <a:cs typeface="Arial" pitchFamily="34" charset="0"/>
              </a:rPr>
              <a:t>Realizujemy programy reintegracji społecznej i zawodowej</a:t>
            </a: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pl-PL" sz="1600" b="0" i="0" u="none" strike="noStrike" cap="none" normalizeH="0" baseline="0" dirty="0" smtClean="0">
                <a:ln>
                  <a:noFill/>
                </a:ln>
                <a:effectLst/>
                <a:latin typeface="+mj-lt"/>
                <a:ea typeface="Times New Roman" pitchFamily="18" charset="0"/>
                <a:cs typeface="Arial" pitchFamily="34" charset="0"/>
              </a:rPr>
              <a:t>Realizujemy programy profilaktyczne</a:t>
            </a: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pl-PL" sz="1600" b="0" i="0" u="none" strike="noStrike" cap="none" normalizeH="0" baseline="0" dirty="0" smtClean="0">
                <a:ln>
                  <a:noFill/>
                </a:ln>
                <a:effectLst/>
                <a:latin typeface="+mj-lt"/>
                <a:ea typeface="Times New Roman" pitchFamily="18" charset="0"/>
                <a:cs typeface="Arial" pitchFamily="34" charset="0"/>
              </a:rPr>
              <a:t>Organizujemy </a:t>
            </a:r>
            <a:r>
              <a:rPr kumimoji="0" lang="pl-PL" sz="1600" b="0" i="0" u="none" strike="noStrike" cap="none" normalizeH="0" baseline="0" dirty="0" err="1" smtClean="0">
                <a:ln>
                  <a:noFill/>
                </a:ln>
                <a:effectLst/>
                <a:latin typeface="+mj-lt"/>
                <a:ea typeface="Times New Roman" pitchFamily="18" charset="0"/>
                <a:cs typeface="Arial" pitchFamily="34" charset="0"/>
              </a:rPr>
              <a:t>Superwizje</a:t>
            </a:r>
            <a:endParaRPr kumimoji="0" lang="pl-PL" sz="1600" b="0" i="0" u="none" strike="noStrike" cap="none" normalizeH="0" baseline="0" dirty="0" smtClean="0">
              <a:ln>
                <a:noFill/>
              </a:ln>
              <a:effectLst/>
              <a:latin typeface="+mj-lt"/>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85720" y="571480"/>
            <a:ext cx="8643966" cy="47397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47900" algn="l"/>
              </a:tabLst>
            </a:pPr>
            <a:r>
              <a:rPr kumimoji="0" lang="pl-PL" sz="1400" b="1" i="0" u="none" strike="noStrike" cap="none" normalizeH="0" baseline="0" dirty="0" smtClean="0">
                <a:ln>
                  <a:noFill/>
                </a:ln>
                <a:solidFill>
                  <a:srgbClr val="2666BF"/>
                </a:solidFill>
                <a:effectLst/>
                <a:latin typeface="Arial" pitchFamily="34" charset="0"/>
                <a:ea typeface="Times New Roman" pitchFamily="18" charset="0"/>
                <a:cs typeface="Arial" pitchFamily="34" charset="0"/>
              </a:rPr>
              <a:t>Naszą działalność </a:t>
            </a:r>
            <a:r>
              <a:rPr kumimoji="0" lang="pl-PL" sz="1400" b="1" i="0" u="none" strike="noStrike" cap="none" normalizeH="0" baseline="0" dirty="0" err="1" smtClean="0">
                <a:ln>
                  <a:noFill/>
                </a:ln>
                <a:solidFill>
                  <a:srgbClr val="2666BF"/>
                </a:solidFill>
                <a:effectLst/>
                <a:latin typeface="Arial" pitchFamily="34" charset="0"/>
                <a:ea typeface="Times New Roman" pitchFamily="18" charset="0"/>
                <a:cs typeface="Arial" pitchFamily="34" charset="0"/>
              </a:rPr>
              <a:t>profilaktyczno-terapeutyczno-postrehabilitacyjną</a:t>
            </a:r>
            <a:r>
              <a:rPr kumimoji="0" lang="pl-PL" sz="1400" b="1" i="0" u="none" strike="noStrike" cap="none" normalizeH="0" baseline="0" dirty="0" smtClean="0">
                <a:ln>
                  <a:noFill/>
                </a:ln>
                <a:solidFill>
                  <a:srgbClr val="2666BF"/>
                </a:solidFill>
                <a:effectLst/>
                <a:latin typeface="Arial" pitchFamily="34" charset="0"/>
                <a:ea typeface="Times New Roman" pitchFamily="18" charset="0"/>
                <a:cs typeface="Arial" pitchFamily="34" charset="0"/>
              </a:rPr>
              <a:t> prowadzimy m.in.</a:t>
            </a:r>
            <a:r>
              <a:rPr kumimoji="0" lang="pl-PL" sz="1400" b="1" i="0" u="none" strike="noStrike" cap="none" normalizeH="0" baseline="0" dirty="0" smtClean="0">
                <a:ln>
                  <a:noFill/>
                </a:ln>
                <a:solidFill>
                  <a:srgbClr val="2666BF"/>
                </a:solidFill>
                <a:effectLst/>
                <a:latin typeface="Calibri"/>
                <a:ea typeface="Times New Roman" pitchFamily="18" charset="0"/>
                <a:cs typeface="Arial" pitchFamily="34" charset="0"/>
              </a:rPr>
              <a:t> </a:t>
            </a:r>
            <a:r>
              <a:rPr kumimoji="0" lang="pl-PL" sz="1400" b="1" i="0" u="none" strike="noStrike" cap="none" normalizeH="0" baseline="0" dirty="0" smtClean="0">
                <a:ln>
                  <a:noFill/>
                </a:ln>
                <a:solidFill>
                  <a:srgbClr val="2666BF"/>
                </a:solidFill>
                <a:effectLst/>
                <a:latin typeface="Arial" pitchFamily="34" charset="0"/>
                <a:ea typeface="Times New Roman" pitchFamily="18" charset="0"/>
                <a:cs typeface="Arial" pitchFamily="34" charset="0"/>
              </a:rPr>
              <a:t>w:</a:t>
            </a:r>
          </a:p>
          <a:p>
            <a:pPr marL="0" marR="0" lvl="0" indent="0" algn="l" defTabSz="914400" rtl="0" eaLnBrk="1" fontAlgn="base" latinLnBrk="0" hangingPunct="1">
              <a:lnSpc>
                <a:spcPct val="100000"/>
              </a:lnSpc>
              <a:spcBef>
                <a:spcPct val="0"/>
              </a:spcBef>
              <a:spcAft>
                <a:spcPct val="0"/>
              </a:spcAft>
              <a:buClrTx/>
              <a:buSzTx/>
              <a:buFontTx/>
              <a:buNone/>
              <a:tabLst>
                <a:tab pos="2247900" algn="l"/>
              </a:tabLst>
            </a:pPr>
            <a:endParaRPr kumimoji="0" lang="pl-PL"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47900" algn="l"/>
              </a:tabLst>
            </a:pPr>
            <a:r>
              <a:rPr kumimoji="0" lang="pl-PL" sz="1600" b="0" i="0" u="none" strike="noStrike" cap="none" normalizeH="0" baseline="0" dirty="0" smtClean="0">
                <a:ln>
                  <a:noFill/>
                </a:ln>
                <a:effectLst/>
                <a:latin typeface="+mj-lt"/>
                <a:ea typeface="Times New Roman" pitchFamily="18" charset="0"/>
                <a:cs typeface="Arial" pitchFamily="34" charset="0"/>
              </a:rPr>
              <a:t>30 Ośrodkach Leczenia, Terapii i Rehabilitacji Uzależnień</a:t>
            </a: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47900" algn="l"/>
              </a:tabLst>
            </a:pPr>
            <a:r>
              <a:rPr kumimoji="0" lang="pl-PL" sz="1600" b="0" i="0" u="none" strike="noStrike" cap="none" normalizeH="0" baseline="0" dirty="0" smtClean="0">
                <a:ln>
                  <a:noFill/>
                </a:ln>
                <a:effectLst/>
                <a:latin typeface="+mj-lt"/>
                <a:ea typeface="Times New Roman" pitchFamily="18" charset="0"/>
                <a:cs typeface="Arial" pitchFamily="34" charset="0"/>
              </a:rPr>
              <a:t>19 Poradniach Profilaktyki, Leczenia i Terapii Uzależnień</a:t>
            </a: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47900" algn="l"/>
              </a:tabLst>
            </a:pPr>
            <a:r>
              <a:rPr kumimoji="0" lang="pl-PL" sz="1600" b="0" i="0" u="none" strike="noStrike" cap="none" normalizeH="0" baseline="0" dirty="0" smtClean="0">
                <a:ln>
                  <a:noFill/>
                </a:ln>
                <a:effectLst/>
                <a:latin typeface="+mj-lt"/>
                <a:ea typeface="Times New Roman" pitchFamily="18" charset="0"/>
                <a:cs typeface="Arial" pitchFamily="34" charset="0"/>
              </a:rPr>
              <a:t>20 Poradniach Profilaktyczno – Konsultacyjnych</a:t>
            </a: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47900" algn="l"/>
              </a:tabLst>
            </a:pPr>
            <a:r>
              <a:rPr kumimoji="0" lang="pl-PL" sz="1600" b="0" i="0" u="none" strike="noStrike" cap="none" normalizeH="0" baseline="0" dirty="0" smtClean="0">
                <a:ln>
                  <a:noFill/>
                </a:ln>
                <a:effectLst/>
                <a:latin typeface="+mj-lt"/>
                <a:ea typeface="Times New Roman" pitchFamily="18" charset="0"/>
                <a:cs typeface="Arial" pitchFamily="34" charset="0"/>
              </a:rPr>
              <a:t>oraz 15 </a:t>
            </a:r>
            <a:r>
              <a:rPr kumimoji="0" lang="pl-PL" sz="1600" b="0" i="0" u="none" strike="noStrike" cap="none" normalizeH="0" baseline="0" dirty="0" err="1" smtClean="0">
                <a:ln>
                  <a:noFill/>
                </a:ln>
                <a:effectLst/>
                <a:latin typeface="+mj-lt"/>
                <a:ea typeface="Times New Roman" pitchFamily="18" charset="0"/>
                <a:cs typeface="Arial" pitchFamily="34" charset="0"/>
              </a:rPr>
              <a:t>hostelach</a:t>
            </a:r>
            <a:r>
              <a:rPr kumimoji="0" lang="pl-PL" sz="1600" b="0" i="0" u="none" strike="noStrike" cap="none" normalizeH="0" baseline="0" dirty="0" smtClean="0">
                <a:ln>
                  <a:noFill/>
                </a:ln>
                <a:effectLst/>
                <a:latin typeface="+mj-lt"/>
                <a:ea typeface="Times New Roman" pitchFamily="18" charset="0"/>
                <a:cs typeface="Arial" pitchFamily="34" charset="0"/>
              </a:rPr>
              <a:t> </a:t>
            </a:r>
            <a:r>
              <a:rPr kumimoji="0" lang="pl-PL" sz="1600" b="0" i="0" u="none" strike="noStrike" cap="none" normalizeH="0" baseline="0" dirty="0" err="1" smtClean="0">
                <a:ln>
                  <a:noFill/>
                </a:ln>
                <a:effectLst/>
                <a:latin typeface="+mj-lt"/>
                <a:ea typeface="Times New Roman" pitchFamily="18" charset="0"/>
                <a:cs typeface="Arial" pitchFamily="34" charset="0"/>
              </a:rPr>
              <a:t>postrehabilitacyjnych</a:t>
            </a:r>
            <a:endParaRPr lang="pl-PL" sz="1600" dirty="0" smtClean="0">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47900" algn="l"/>
              </a:tabLst>
            </a:pP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47900" algn="l"/>
              </a:tabLst>
            </a:pP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47900" algn="l"/>
              </a:tabLst>
            </a:pPr>
            <a:r>
              <a:rPr kumimoji="0" lang="pl-PL" sz="1400" b="1" i="0" u="none" strike="noStrike" cap="none" normalizeH="0" baseline="0" dirty="0" smtClean="0">
                <a:ln>
                  <a:noFill/>
                </a:ln>
                <a:solidFill>
                  <a:srgbClr val="2666BF"/>
                </a:solidFill>
                <a:effectLst/>
                <a:latin typeface="Arial" pitchFamily="34" charset="0"/>
                <a:ea typeface="Times New Roman" pitchFamily="18" charset="0"/>
                <a:cs typeface="Arial" pitchFamily="34" charset="0"/>
              </a:rPr>
              <a:t>W</a:t>
            </a:r>
            <a:r>
              <a:rPr kumimoji="0" lang="pl-PL" sz="1400" b="1" i="0" u="none" strike="noStrike" cap="none" normalizeH="0" baseline="0" dirty="0" smtClean="0">
                <a:ln>
                  <a:noFill/>
                </a:ln>
                <a:solidFill>
                  <a:srgbClr val="2666BF"/>
                </a:solidFill>
                <a:effectLst/>
                <a:latin typeface="Calibri"/>
                <a:ea typeface="Times New Roman" pitchFamily="18" charset="0"/>
                <a:cs typeface="Arial" pitchFamily="34" charset="0"/>
              </a:rPr>
              <a:t> </a:t>
            </a:r>
            <a:r>
              <a:rPr kumimoji="0" lang="pl-PL" sz="1400" b="1" i="0" u="none" strike="noStrike" cap="none" normalizeH="0" baseline="0" dirty="0" smtClean="0">
                <a:ln>
                  <a:noFill/>
                </a:ln>
                <a:solidFill>
                  <a:srgbClr val="2666BF"/>
                </a:solidFill>
                <a:effectLst/>
                <a:latin typeface="Arial" pitchFamily="34" charset="0"/>
                <a:ea typeface="Times New Roman" pitchFamily="18" charset="0"/>
                <a:cs typeface="Arial" pitchFamily="34" charset="0"/>
              </a:rPr>
              <a:t>ramach pomocy osobom zagrożonym wykluczeniem społecznym działamy m.in.</a:t>
            </a:r>
            <a:r>
              <a:rPr kumimoji="0" lang="pl-PL" sz="1400" b="1" i="0" u="none" strike="noStrike" cap="none" normalizeH="0" baseline="0" dirty="0" smtClean="0">
                <a:ln>
                  <a:noFill/>
                </a:ln>
                <a:solidFill>
                  <a:srgbClr val="2666BF"/>
                </a:solidFill>
                <a:effectLst/>
                <a:latin typeface="Calibri"/>
                <a:ea typeface="Times New Roman" pitchFamily="18" charset="0"/>
                <a:cs typeface="Arial" pitchFamily="34" charset="0"/>
              </a:rPr>
              <a:t> </a:t>
            </a:r>
            <a:r>
              <a:rPr kumimoji="0" lang="pl-PL" sz="1400" b="1" i="0" u="none" strike="noStrike" cap="none" normalizeH="0" baseline="0" dirty="0" smtClean="0">
                <a:ln>
                  <a:noFill/>
                </a:ln>
                <a:solidFill>
                  <a:srgbClr val="2666BF"/>
                </a:solidFill>
                <a:effectLst/>
                <a:latin typeface="Arial" pitchFamily="34" charset="0"/>
                <a:ea typeface="Times New Roman" pitchFamily="18" charset="0"/>
                <a:cs typeface="Arial" pitchFamily="34" charset="0"/>
              </a:rPr>
              <a:t>w:</a:t>
            </a:r>
          </a:p>
          <a:p>
            <a:pPr marL="0" marR="0" lvl="0" indent="0" algn="l" defTabSz="914400" rtl="0" eaLnBrk="0" fontAlgn="base" latinLnBrk="0" hangingPunct="0">
              <a:lnSpc>
                <a:spcPct val="100000"/>
              </a:lnSpc>
              <a:spcBef>
                <a:spcPct val="0"/>
              </a:spcBef>
              <a:spcAft>
                <a:spcPct val="0"/>
              </a:spcAft>
              <a:buClrTx/>
              <a:buSzTx/>
              <a:buFontTx/>
              <a:buNone/>
              <a:tabLst>
                <a:tab pos="2247900" algn="l"/>
              </a:tabLst>
            </a:pPr>
            <a:endParaRPr kumimoji="0" lang="pl-PL"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47900" algn="l"/>
              </a:tabLst>
            </a:pPr>
            <a:r>
              <a:rPr kumimoji="0" lang="pl-PL" sz="1600" b="0" i="0" u="none" strike="noStrike" cap="none" normalizeH="0" baseline="0" dirty="0" smtClean="0">
                <a:ln>
                  <a:noFill/>
                </a:ln>
                <a:effectLst/>
                <a:latin typeface="+mj-lt"/>
                <a:ea typeface="Times New Roman" pitchFamily="18" charset="0"/>
                <a:cs typeface="Arial" pitchFamily="34" charset="0"/>
              </a:rPr>
              <a:t>10 Centrach Pomocy Bliźniemu</a:t>
            </a: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47900" algn="l"/>
              </a:tabLst>
            </a:pPr>
            <a:r>
              <a:rPr kumimoji="0" lang="pl-PL" sz="1600" b="0" i="0" u="none" strike="noStrike" cap="none" normalizeH="0" baseline="0" dirty="0" smtClean="0">
                <a:ln>
                  <a:noFill/>
                </a:ln>
                <a:effectLst/>
                <a:latin typeface="+mj-lt"/>
                <a:ea typeface="Times New Roman" pitchFamily="18" charset="0"/>
                <a:cs typeface="Arial" pitchFamily="34" charset="0"/>
              </a:rPr>
              <a:t>10 Domach Samotnych Matek</a:t>
            </a: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47900" algn="l"/>
              </a:tabLst>
            </a:pPr>
            <a:r>
              <a:rPr kumimoji="0" lang="pl-PL" sz="1600" b="0" i="0" u="none" strike="noStrike" cap="none" normalizeH="0" baseline="0" dirty="0" smtClean="0">
                <a:ln>
                  <a:noFill/>
                </a:ln>
                <a:effectLst/>
                <a:latin typeface="+mj-lt"/>
                <a:ea typeface="Times New Roman" pitchFamily="18" charset="0"/>
                <a:cs typeface="Arial" pitchFamily="34" charset="0"/>
              </a:rPr>
              <a:t>43 Schroniskach</a:t>
            </a: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47900" algn="l"/>
              </a:tabLst>
            </a:pPr>
            <a:r>
              <a:rPr kumimoji="0" lang="pl-PL" sz="1600" b="0" i="0" u="none" strike="noStrike" cap="none" normalizeH="0" baseline="0" dirty="0" smtClean="0">
                <a:ln>
                  <a:noFill/>
                </a:ln>
                <a:effectLst/>
                <a:latin typeface="+mj-lt"/>
                <a:ea typeface="Times New Roman" pitchFamily="18" charset="0"/>
                <a:cs typeface="Arial" pitchFamily="34" charset="0"/>
              </a:rPr>
              <a:t>4 Noclegowniach</a:t>
            </a: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47900" algn="l"/>
              </a:tabLst>
            </a:pPr>
            <a:r>
              <a:rPr kumimoji="0" lang="pl-PL" sz="1600" b="0" i="0" u="none" strike="noStrike" cap="none" normalizeH="0" baseline="0" dirty="0" smtClean="0">
                <a:ln>
                  <a:noFill/>
                </a:ln>
                <a:effectLst/>
                <a:latin typeface="+mj-lt"/>
                <a:ea typeface="Times New Roman" pitchFamily="18" charset="0"/>
                <a:cs typeface="Arial" pitchFamily="34" charset="0"/>
              </a:rPr>
              <a:t>ogrzewalni</a:t>
            </a: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47900" algn="l"/>
              </a:tabLst>
            </a:pPr>
            <a:r>
              <a:rPr kumimoji="0" lang="pl-PL" sz="1600" b="0" i="0" u="none" strike="noStrike" cap="none" normalizeH="0" baseline="0" dirty="0" smtClean="0">
                <a:ln>
                  <a:noFill/>
                </a:ln>
                <a:effectLst/>
                <a:latin typeface="+mj-lt"/>
                <a:ea typeface="Times New Roman" pitchFamily="18" charset="0"/>
                <a:cs typeface="Arial" pitchFamily="34" charset="0"/>
              </a:rPr>
              <a:t>poradni </a:t>
            </a:r>
            <a:r>
              <a:rPr kumimoji="0" lang="pl-PL" sz="1600" b="0" i="0" u="none" strike="noStrike" cap="none" normalizeH="0" baseline="0" dirty="0" err="1" smtClean="0">
                <a:ln>
                  <a:noFill/>
                </a:ln>
                <a:effectLst/>
                <a:latin typeface="+mj-lt"/>
                <a:ea typeface="Times New Roman" pitchFamily="18" charset="0"/>
                <a:cs typeface="Arial" pitchFamily="34" charset="0"/>
              </a:rPr>
              <a:t>interwencyjno-konultacyjnej</a:t>
            </a: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47900" algn="l"/>
              </a:tabLst>
            </a:pPr>
            <a:r>
              <a:rPr kumimoji="0" lang="pl-PL" sz="1600" b="0" i="0" u="none" strike="noStrike" cap="none" normalizeH="0" baseline="0" dirty="0" smtClean="0">
                <a:ln>
                  <a:noFill/>
                </a:ln>
                <a:effectLst/>
                <a:latin typeface="+mj-lt"/>
                <a:ea typeface="Times New Roman" pitchFamily="18" charset="0"/>
                <a:cs typeface="Arial" pitchFamily="34" charset="0"/>
              </a:rPr>
              <a:t>punkcie pomocy </a:t>
            </a:r>
            <a:r>
              <a:rPr kumimoji="0" lang="pl-PL" sz="1600" b="0" i="0" u="none" strike="noStrike" cap="none" normalizeH="0" baseline="0" dirty="0" err="1" smtClean="0">
                <a:ln>
                  <a:noFill/>
                </a:ln>
                <a:effectLst/>
                <a:latin typeface="+mj-lt"/>
                <a:ea typeface="Times New Roman" pitchFamily="18" charset="0"/>
                <a:cs typeface="Arial" pitchFamily="34" charset="0"/>
              </a:rPr>
              <a:t>postpenitencjalnej</a:t>
            </a:r>
            <a:endParaRPr kumimoji="0" lang="pl-PL" sz="1600" b="0" i="0" u="none" strike="noStrike" cap="none" normalizeH="0" baseline="0" dirty="0" smtClean="0">
              <a:ln>
                <a:noFill/>
              </a:ln>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47900" algn="l"/>
              </a:tabLst>
            </a:pPr>
            <a:endParaRPr lang="pl-PL" sz="1200" dirty="0" smtClean="0">
              <a:solidFill>
                <a:srgbClr val="8C8C8C"/>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47900" algn="l"/>
              </a:tabLst>
            </a:pPr>
            <a:endParaRPr kumimoji="0" lang="pl-PL" sz="1200" b="0" i="0" u="none" strike="noStrike" cap="none" normalizeH="0" baseline="0" dirty="0" smtClean="0">
              <a:ln>
                <a:noFill/>
              </a:ln>
              <a:solidFill>
                <a:srgbClr val="8C8C8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47900" algn="l"/>
              </a:tabLst>
            </a:pPr>
            <a:endParaRPr kumimoji="0" lang="pl-PL"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47900" algn="l"/>
              </a:tabLst>
            </a:pPr>
            <a:r>
              <a:rPr kumimoji="0" lang="pl-PL" sz="1300" b="1" i="0" u="none" strike="noStrike" cap="none" normalizeH="0" baseline="0" dirty="0" smtClean="0">
                <a:ln>
                  <a:noFill/>
                </a:ln>
                <a:solidFill>
                  <a:srgbClr val="2666BF"/>
                </a:solidFill>
                <a:effectLst/>
                <a:latin typeface="Arial" pitchFamily="34" charset="0"/>
                <a:ea typeface="Times New Roman" pitchFamily="18" charset="0"/>
                <a:cs typeface="Arial" pitchFamily="34" charset="0"/>
              </a:rPr>
              <a:t>	</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3" descr="C:\Users\PC\Desktop\PORADNIA\Stowarzyszenie-MONAR.jpg"/>
          <p:cNvPicPr>
            <a:picLocks noChangeAspect="1" noChangeArrowheads="1"/>
          </p:cNvPicPr>
          <p:nvPr/>
        </p:nvPicPr>
        <p:blipFill>
          <a:blip r:embed="rId2"/>
          <a:srcRect/>
          <a:stretch>
            <a:fillRect/>
          </a:stretch>
        </p:blipFill>
        <p:spPr bwMode="auto">
          <a:xfrm>
            <a:off x="5286380" y="3071810"/>
            <a:ext cx="3643338" cy="1134810"/>
          </a:xfrm>
          <a:prstGeom prst="rect">
            <a:avLst/>
          </a:prstGeom>
          <a:noFill/>
        </p:spPr>
      </p:pic>
      <p:sp>
        <p:nvSpPr>
          <p:cNvPr id="4" name="Prostokąt 3"/>
          <p:cNvSpPr/>
          <p:nvPr/>
        </p:nvSpPr>
        <p:spPr>
          <a:xfrm>
            <a:off x="4572000" y="4357694"/>
            <a:ext cx="4572000" cy="646331"/>
          </a:xfrm>
          <a:prstGeom prst="rect">
            <a:avLst/>
          </a:prstGeom>
        </p:spPr>
        <p:txBody>
          <a:bodyPr>
            <a:spAutoFit/>
          </a:bodyPr>
          <a:lstStyle/>
          <a:p>
            <a:pPr algn="ctr"/>
            <a:r>
              <a:rPr lang="pl-PL" i="1" dirty="0" smtClean="0"/>
              <a:t>Stowarzyszenie „Monar”</a:t>
            </a:r>
          </a:p>
          <a:p>
            <a:pPr algn="ctr"/>
            <a:r>
              <a:rPr lang="pl-PL" i="1" dirty="0" smtClean="0"/>
              <a:t>Poradnia Profilaktyczno-Konsultacyjna</a:t>
            </a:r>
            <a:endParaRPr lang="pl-PL" i="1" dirty="0"/>
          </a:p>
        </p:txBody>
      </p:sp>
      <p:sp>
        <p:nvSpPr>
          <p:cNvPr id="5" name="Prostokąt 4"/>
          <p:cNvSpPr/>
          <p:nvPr/>
        </p:nvSpPr>
        <p:spPr>
          <a:xfrm>
            <a:off x="4572000" y="5000636"/>
            <a:ext cx="4572000" cy="1200329"/>
          </a:xfrm>
          <a:prstGeom prst="rect">
            <a:avLst/>
          </a:prstGeom>
        </p:spPr>
        <p:txBody>
          <a:bodyPr>
            <a:spAutoFit/>
          </a:bodyPr>
          <a:lstStyle/>
          <a:p>
            <a:pPr algn="ctr"/>
            <a:r>
              <a:rPr lang="pl-PL" i="1" dirty="0" smtClean="0"/>
              <a:t>33-300 Nowy Sącz</a:t>
            </a:r>
          </a:p>
          <a:p>
            <a:pPr algn="ctr"/>
            <a:r>
              <a:rPr lang="pl-PL" i="1" dirty="0" smtClean="0"/>
              <a:t>ul. Narutowicza 6</a:t>
            </a:r>
          </a:p>
          <a:p>
            <a:pPr algn="ctr"/>
            <a:r>
              <a:rPr lang="pl-PL" i="1" dirty="0" smtClean="0"/>
              <a:t>tel. (018) 443-74-44</a:t>
            </a:r>
          </a:p>
          <a:p>
            <a:pPr algn="ctr"/>
            <a:r>
              <a:rPr lang="pl-PL" i="1" dirty="0" smtClean="0"/>
              <a:t> (istnieje od 1993 roku)</a:t>
            </a:r>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PC\Desktop\PORADNIA\Stowarzyszenie-MONAR.jpg"/>
          <p:cNvPicPr>
            <a:picLocks noChangeAspect="1" noChangeArrowheads="1"/>
          </p:cNvPicPr>
          <p:nvPr/>
        </p:nvPicPr>
        <p:blipFill>
          <a:blip r:embed="rId2"/>
          <a:srcRect/>
          <a:stretch>
            <a:fillRect/>
          </a:stretch>
        </p:blipFill>
        <p:spPr bwMode="auto">
          <a:xfrm>
            <a:off x="6862030" y="142852"/>
            <a:ext cx="2124811" cy="785818"/>
          </a:xfrm>
          <a:prstGeom prst="rect">
            <a:avLst/>
          </a:prstGeom>
          <a:noFill/>
        </p:spPr>
      </p:pic>
      <p:sp>
        <p:nvSpPr>
          <p:cNvPr id="18433" name="Rectangle 1"/>
          <p:cNvSpPr>
            <a:spLocks noChangeArrowheads="1"/>
          </p:cNvSpPr>
          <p:nvPr/>
        </p:nvSpPr>
        <p:spPr bwMode="auto">
          <a:xfrm>
            <a:off x="0" y="1500174"/>
            <a:ext cx="8929718"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2800" b="1" i="0" u="none" strike="noStrike" cap="none" normalizeH="0" baseline="0" dirty="0" smtClean="0">
                <a:ln>
                  <a:noFill/>
                </a:ln>
                <a:solidFill>
                  <a:srgbClr val="2666BF"/>
                </a:solidFill>
                <a:effectLst/>
                <a:latin typeface="+mj-lt"/>
                <a:ea typeface="Times New Roman" pitchFamily="18" charset="0"/>
                <a:cs typeface="Arial" pitchFamily="34" charset="0"/>
              </a:rPr>
              <a:t>Uzależnienie</a:t>
            </a:r>
            <a:r>
              <a:rPr kumimoji="0" lang="pl-PL" sz="2000" b="1" i="0" u="none" strike="noStrike" cap="none" normalizeH="0" baseline="0" dirty="0" smtClean="0">
                <a:ln>
                  <a:noFill/>
                </a:ln>
                <a:solidFill>
                  <a:srgbClr val="2666BF"/>
                </a:solidFill>
                <a:effectLst/>
                <a:latin typeface="+mj-lt"/>
                <a:ea typeface="Times New Roman" pitchFamily="18" charset="0"/>
                <a:cs typeface="Arial" pitchFamily="34" charset="0"/>
              </a:rPr>
              <a:t> - </a:t>
            </a:r>
            <a:r>
              <a:rPr kumimoji="0" lang="pl-PL" sz="2000" b="0" i="0" u="none" strike="noStrike" cap="none" normalizeH="0" baseline="0" dirty="0" smtClean="0">
                <a:ln>
                  <a:noFill/>
                </a:ln>
                <a:effectLst/>
                <a:latin typeface="+mj-lt"/>
                <a:ea typeface="Times New Roman" pitchFamily="18" charset="0"/>
                <a:cs typeface="Times New Roman" pitchFamily="18" charset="0"/>
              </a:rPr>
              <a:t>to nabyty stan zaburzenia zdrowia psychicznego i fizycznego, który charakteryzuje się okresowym lub stałym przymusem wykonania określonej czynności lub zażywania psychoaktywnej substancji chemicznej. </a:t>
            </a:r>
            <a:r>
              <a:rPr kumimoji="0" lang="pl-PL" sz="2000" b="0" i="0" u="none" strike="noStrike" cap="none" normalizeH="0" baseline="0" dirty="0" smtClean="0">
                <a:ln>
                  <a:noFill/>
                </a:ln>
                <a:effectLst/>
                <a:latin typeface="+mj-lt"/>
                <a:ea typeface="Times New Roman" pitchFamily="18" charset="0"/>
                <a:cs typeface="Arial" pitchFamily="34" charset="0"/>
              </a:rPr>
              <a:t>Każde używanie substancji psychoaktywnych niesie ze sobą ryzyko uzależnienia. Uzależnienie występuje wtedy, kiedy człowiek traci kontrolę nad przyjmowaną substancją </a:t>
            </a:r>
            <a:br>
              <a:rPr kumimoji="0" lang="pl-PL" sz="2000" b="0" i="0" u="none" strike="noStrike" cap="none" normalizeH="0" baseline="0" dirty="0" smtClean="0">
                <a:ln>
                  <a:noFill/>
                </a:ln>
                <a:effectLst/>
                <a:latin typeface="+mj-lt"/>
                <a:ea typeface="Times New Roman" pitchFamily="18" charset="0"/>
                <a:cs typeface="Arial" pitchFamily="34" charset="0"/>
              </a:rPr>
            </a:br>
            <a:r>
              <a:rPr kumimoji="0" lang="pl-PL" sz="2000" b="0" i="0" u="none" strike="noStrike" cap="none" normalizeH="0" baseline="0" dirty="0" smtClean="0">
                <a:ln>
                  <a:noFill/>
                </a:ln>
                <a:effectLst/>
                <a:latin typeface="+mj-lt"/>
                <a:ea typeface="Times New Roman" pitchFamily="18" charset="0"/>
                <a:cs typeface="Arial" pitchFamily="34" charset="0"/>
              </a:rPr>
              <a:t>i dochodzi do przymusu jej zażywania. Definicja uzależnienia wg klasyfikacji ICD 10 brzmi: „Uzależnieniem nazywamy kompleks zjawisk fizjologicznych, behawioralnych </a:t>
            </a:r>
            <a:br>
              <a:rPr kumimoji="0" lang="pl-PL" sz="2000" b="0" i="0" u="none" strike="noStrike" cap="none" normalizeH="0" baseline="0" dirty="0" smtClean="0">
                <a:ln>
                  <a:noFill/>
                </a:ln>
                <a:effectLst/>
                <a:latin typeface="+mj-lt"/>
                <a:ea typeface="Times New Roman" pitchFamily="18" charset="0"/>
                <a:cs typeface="Arial" pitchFamily="34" charset="0"/>
              </a:rPr>
            </a:br>
            <a:r>
              <a:rPr kumimoji="0" lang="pl-PL" sz="2000" b="0" i="0" u="none" strike="noStrike" cap="none" normalizeH="0" baseline="0" dirty="0" smtClean="0">
                <a:ln>
                  <a:noFill/>
                </a:ln>
                <a:effectLst/>
                <a:latin typeface="+mj-lt"/>
                <a:ea typeface="Times New Roman" pitchFamily="18" charset="0"/>
                <a:cs typeface="Arial" pitchFamily="34" charset="0"/>
              </a:rPr>
              <a:t>i poznawczych, wśród których przyjmowanie substancji lub grupy substancji dominuje nad innymi zachowaniami, które miały poprzednio dla pacjenta większą wartość”.</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l-PL" sz="2000" b="0" i="0" u="none" strike="noStrike" cap="none" normalizeH="0" baseline="0" dirty="0" smtClean="0">
              <a:ln>
                <a:noFill/>
              </a:ln>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effectLst/>
                <a:latin typeface="+mj-lt"/>
                <a:ea typeface="Times New Roman" pitchFamily="18" charset="0"/>
                <a:cs typeface="Times New Roman" pitchFamily="18" charset="0"/>
              </a:rPr>
              <a:t>Człowiek najłatwiej może się uzależnić w okresie dojrzewania. Wpływa na niego presja otoczenia, stres, przemęczenie, zachwiane komunikacje międzyludzkie.</a:t>
            </a:r>
            <a:endParaRPr kumimoji="0" lang="pl-PL" sz="2000" b="0" i="0" u="none" strike="noStrike" cap="none" normalizeH="0" baseline="0" dirty="0" smtClean="0">
              <a:ln>
                <a:noFill/>
              </a:ln>
              <a:effectLst/>
              <a:latin typeface="+mj-lt"/>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42844" y="1214422"/>
            <a:ext cx="885828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pl-PL" sz="2800" b="1" i="0" u="none" strike="noStrike" cap="none" normalizeH="0" baseline="0" dirty="0" smtClean="0">
                <a:ln>
                  <a:noFill/>
                </a:ln>
                <a:solidFill>
                  <a:srgbClr val="2666BF"/>
                </a:solidFill>
                <a:effectLst/>
                <a:latin typeface="+mj-lt"/>
                <a:ea typeface="Times New Roman" pitchFamily="18" charset="0"/>
                <a:cs typeface="Arial" pitchFamily="34" charset="0"/>
              </a:rPr>
              <a:t>Zachowanie ryzykowne </a:t>
            </a:r>
            <a:r>
              <a:rPr kumimoji="0" lang="pl-PL" sz="2400" b="1" i="0" u="none" strike="noStrike" cap="none" normalizeH="0" baseline="0" dirty="0" smtClean="0">
                <a:ln>
                  <a:noFill/>
                </a:ln>
                <a:solidFill>
                  <a:srgbClr val="2666BF"/>
                </a:solidFill>
                <a:effectLst/>
                <a:latin typeface="+mj-lt"/>
                <a:ea typeface="Times New Roman" pitchFamily="18" charset="0"/>
                <a:cs typeface="Arial" pitchFamily="34" charset="0"/>
              </a:rPr>
              <a:t>- </a:t>
            </a:r>
            <a:r>
              <a:rPr kumimoji="0" lang="pl-PL" sz="2400" b="0" i="0" u="none" strike="noStrike" cap="none" normalizeH="0" baseline="0" dirty="0" smtClean="0">
                <a:ln>
                  <a:noFill/>
                </a:ln>
                <a:solidFill>
                  <a:srgbClr val="000000"/>
                </a:solidFill>
                <a:effectLst/>
                <a:latin typeface="+mj-lt"/>
                <a:ea typeface="Times New Roman" pitchFamily="18" charset="0"/>
                <a:cs typeface="Times New Roman" pitchFamily="18" charset="0"/>
              </a:rPr>
              <a:t>Zachowania ryzykowne są sposobami </a:t>
            </a:r>
            <a:r>
              <a:rPr kumimoji="0" lang="pl-PL" sz="2400" b="0" i="0" u="none" strike="noStrike" cap="none" normalizeH="0" baseline="0" smtClean="0">
                <a:ln>
                  <a:noFill/>
                </a:ln>
                <a:solidFill>
                  <a:srgbClr val="000000"/>
                </a:solidFill>
                <a:effectLst/>
                <a:latin typeface="+mj-lt"/>
                <a:ea typeface="Times New Roman" pitchFamily="18" charset="0"/>
                <a:cs typeface="Times New Roman" pitchFamily="18" charset="0"/>
              </a:rPr>
              <a:t>na załatwienie </a:t>
            </a:r>
            <a:r>
              <a:rPr kumimoji="0" lang="pl-PL" sz="2400" b="0" i="0" u="none" strike="noStrike" cap="none" normalizeH="0" baseline="0" dirty="0" smtClean="0">
                <a:ln>
                  <a:noFill/>
                </a:ln>
                <a:solidFill>
                  <a:srgbClr val="000000"/>
                </a:solidFill>
                <a:effectLst/>
                <a:latin typeface="+mj-lt"/>
                <a:ea typeface="Times New Roman" pitchFamily="18" charset="0"/>
                <a:cs typeface="Times New Roman" pitchFamily="18" charset="0"/>
              </a:rPr>
              <a:t>bardzo ważnych spraw życiowych, których dzieci czy młodzież nie mogą lub nie potrafią załatwić inaczej. </a:t>
            </a:r>
            <a:endParaRPr kumimoji="0" lang="pl-PL" sz="24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pl-PL" sz="2400" b="0" i="0" u="none" strike="noStrike" cap="none" normalizeH="0" baseline="0" dirty="0" smtClean="0">
                <a:ln>
                  <a:noFill/>
                </a:ln>
                <a:solidFill>
                  <a:srgbClr val="000000"/>
                </a:solidFill>
                <a:effectLst/>
                <a:latin typeface="+mj-lt"/>
                <a:ea typeface="Times New Roman" pitchFamily="18" charset="0"/>
                <a:cs typeface="Arial" pitchFamily="34" charset="0"/>
              </a:rPr>
              <a:t>Lista niepokojących zachowań jest bardzo długa. Do najczęściej spotykanych zachowań ryzykownych dzieci i młodzieży zalicza się:</a:t>
            </a:r>
            <a:endParaRPr kumimoji="0" lang="pl-PL" sz="24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pl-PL" sz="2400" b="0" i="0" u="none" strike="noStrike" cap="none" normalizeH="0" baseline="0" dirty="0" smtClean="0">
                <a:ln>
                  <a:noFill/>
                </a:ln>
                <a:solidFill>
                  <a:srgbClr val="000000"/>
                </a:solidFill>
                <a:effectLst/>
                <a:latin typeface="+mj-lt"/>
                <a:ea typeface="Times New Roman" pitchFamily="18" charset="0"/>
                <a:cs typeface="Times New Roman" pitchFamily="18" charset="0"/>
              </a:rPr>
              <a:t>palenie tytoniu,</a:t>
            </a:r>
            <a:endParaRPr kumimoji="0" lang="pl-PL" sz="24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pl-PL" sz="2400" b="0" i="0" u="none" strike="noStrike" cap="none" normalizeH="0" baseline="0" dirty="0" smtClean="0">
                <a:ln>
                  <a:noFill/>
                </a:ln>
                <a:solidFill>
                  <a:srgbClr val="000000"/>
                </a:solidFill>
                <a:effectLst/>
                <a:latin typeface="+mj-lt"/>
                <a:ea typeface="Times New Roman" pitchFamily="18" charset="0"/>
                <a:cs typeface="Times New Roman" pitchFamily="18" charset="0"/>
              </a:rPr>
              <a:t>używanie alkoholu,</a:t>
            </a:r>
            <a:endParaRPr kumimoji="0" lang="pl-PL" sz="24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pl-PL" sz="2400" b="0" i="0" u="none" strike="noStrike" cap="none" normalizeH="0" baseline="0" dirty="0" smtClean="0">
                <a:ln>
                  <a:noFill/>
                </a:ln>
                <a:solidFill>
                  <a:srgbClr val="000000"/>
                </a:solidFill>
                <a:effectLst/>
                <a:latin typeface="+mj-lt"/>
                <a:ea typeface="Times New Roman" pitchFamily="18" charset="0"/>
                <a:cs typeface="Times New Roman" pitchFamily="18" charset="0"/>
              </a:rPr>
              <a:t>używanie innych środków psychoaktywnych (narkotyków, środków wziewnych, leków),</a:t>
            </a:r>
            <a:endParaRPr kumimoji="0" lang="pl-PL" sz="24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pl-PL" sz="2400" b="0" i="0" u="none" strike="noStrike" cap="none" normalizeH="0" baseline="0" dirty="0" smtClean="0">
                <a:ln>
                  <a:noFill/>
                </a:ln>
                <a:solidFill>
                  <a:srgbClr val="000000"/>
                </a:solidFill>
                <a:effectLst/>
                <a:latin typeface="+mj-lt"/>
                <a:ea typeface="Times New Roman" pitchFamily="18" charset="0"/>
                <a:cs typeface="Times New Roman" pitchFamily="18" charset="0"/>
              </a:rPr>
              <a:t>zachowania agresywne i przestępcze,</a:t>
            </a:r>
            <a:endParaRPr kumimoji="0" lang="pl-PL" sz="24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pl-PL" sz="2400" b="0" i="0" u="none" strike="noStrike" cap="none" normalizeH="0" baseline="0" dirty="0" smtClean="0">
                <a:ln>
                  <a:noFill/>
                </a:ln>
                <a:solidFill>
                  <a:srgbClr val="000000"/>
                </a:solidFill>
                <a:effectLst/>
                <a:latin typeface="+mj-lt"/>
                <a:ea typeface="Times New Roman" pitchFamily="18" charset="0"/>
                <a:cs typeface="Times New Roman" pitchFamily="18" charset="0"/>
              </a:rPr>
              <a:t>wczesną aktywność seksualną.</a:t>
            </a:r>
            <a:endParaRPr kumimoji="0" lang="pl-PL" sz="2400" b="0" i="0" u="none" strike="noStrike" cap="none" normalizeH="0" baseline="0" dirty="0" smtClean="0">
              <a:ln>
                <a:noFill/>
              </a:ln>
              <a:solidFill>
                <a:schemeClr val="tx1"/>
              </a:solidFill>
              <a:effectLst/>
              <a:latin typeface="+mj-lt"/>
              <a:cs typeface="Arial" pitchFamily="34" charset="0"/>
            </a:endParaRPr>
          </a:p>
        </p:txBody>
      </p:sp>
      <p:pic>
        <p:nvPicPr>
          <p:cNvPr id="3" name="Picture 3" descr="C:\Users\PC\Desktop\PORADNIA\Stowarzyszenie-MONAR.jpg"/>
          <p:cNvPicPr>
            <a:picLocks noChangeAspect="1" noChangeArrowheads="1"/>
          </p:cNvPicPr>
          <p:nvPr/>
        </p:nvPicPr>
        <p:blipFill>
          <a:blip r:embed="rId2"/>
          <a:srcRect/>
          <a:stretch>
            <a:fillRect/>
          </a:stretch>
        </p:blipFill>
        <p:spPr bwMode="auto">
          <a:xfrm>
            <a:off x="6862030" y="142852"/>
            <a:ext cx="2124811" cy="785818"/>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42844" y="1928802"/>
            <a:ext cx="8786874"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2800" b="1" i="0" u="none" strike="noStrike" cap="none" normalizeH="0" baseline="0" dirty="0" smtClean="0">
                <a:ln>
                  <a:noFill/>
                </a:ln>
                <a:solidFill>
                  <a:schemeClr val="accent1"/>
                </a:solidFill>
                <a:effectLst/>
                <a:latin typeface="+mj-lt"/>
                <a:ea typeface="Times New Roman" pitchFamily="18" charset="0"/>
                <a:cs typeface="Arial" pitchFamily="34" charset="0"/>
              </a:rPr>
              <a:t>Numery telefonów alarmowych</a:t>
            </a:r>
            <a:r>
              <a:rPr kumimoji="0" lang="pl-PL" sz="2800" b="1" i="0" u="none" strike="noStrike" cap="none" normalizeH="0" baseline="0" dirty="0" smtClean="0">
                <a:ln>
                  <a:noFill/>
                </a:ln>
                <a:solidFill>
                  <a:schemeClr val="accent2">
                    <a:lumMod val="20000"/>
                    <a:lumOff val="80000"/>
                  </a:schemeClr>
                </a:solidFill>
                <a:effectLst/>
                <a:latin typeface="+mj-lt"/>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400" b="0" i="0" u="none" strike="noStrike" cap="none" normalizeH="0" baseline="0" dirty="0" smtClean="0">
              <a:ln>
                <a:noFill/>
              </a:ln>
              <a:solidFill>
                <a:schemeClr val="accent2">
                  <a:lumMod val="20000"/>
                  <a:lumOff val="80000"/>
                </a:schemeClr>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2400" b="0" i="0" u="none" strike="noStrike" cap="none" normalizeH="0" baseline="0" dirty="0" smtClean="0">
                <a:ln>
                  <a:noFill/>
                </a:ln>
                <a:effectLst/>
                <a:latin typeface="+mj-lt"/>
                <a:ea typeface="Times New Roman" pitchFamily="18" charset="0"/>
                <a:cs typeface="Arial" pitchFamily="34" charset="0"/>
              </a:rPr>
              <a:t>112-   Ogólnoeuropejski Numer Alarmowy</a:t>
            </a:r>
            <a:endParaRPr kumimoji="0" lang="pl-PL" sz="24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pl-PL" sz="2400" b="0" i="0" u="none" strike="noStrike" cap="none" normalizeH="0" baseline="0" dirty="0" smtClean="0">
                <a:ln>
                  <a:noFill/>
                </a:ln>
                <a:effectLst/>
                <a:latin typeface="+mj-lt"/>
                <a:ea typeface="Times New Roman" pitchFamily="18" charset="0"/>
                <a:cs typeface="Arial" pitchFamily="34" charset="0"/>
              </a:rPr>
              <a:t>801-199-990 -  Ogólnopolski Telefon Zaufania</a:t>
            </a:r>
            <a:endParaRPr kumimoji="0" lang="pl-PL" sz="24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pl-PL" sz="2400" b="0" i="0" u="none" strike="noStrike" cap="none" normalizeH="0" baseline="0" dirty="0" smtClean="0">
                <a:ln>
                  <a:noFill/>
                </a:ln>
                <a:effectLst/>
                <a:latin typeface="+mj-lt"/>
                <a:ea typeface="Times New Roman" pitchFamily="18" charset="0"/>
                <a:cs typeface="Arial" pitchFamily="34" charset="0"/>
              </a:rPr>
              <a:t>601-100-300 -  Górskie Ochotnicze Pogotowie Ratunkowe</a:t>
            </a:r>
            <a:endParaRPr kumimoji="0" lang="pl-PL" sz="24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pl-PL" sz="2400" b="0" i="0" u="none" strike="noStrike" cap="none" normalizeH="0" baseline="0" dirty="0" smtClean="0">
                <a:ln>
                  <a:noFill/>
                </a:ln>
                <a:effectLst/>
                <a:latin typeface="+mj-lt"/>
                <a:ea typeface="Times New Roman" pitchFamily="18" charset="0"/>
                <a:cs typeface="Arial" pitchFamily="34" charset="0"/>
              </a:rPr>
              <a:t>601-100-100-  Wodne Ochotnicze Pogotowie Ratunkowe</a:t>
            </a:r>
            <a:endParaRPr kumimoji="0" lang="pl-PL" sz="2400" b="0" i="0" u="none" strike="noStrike" cap="none" normalizeH="0" baseline="0" dirty="0" smtClean="0">
              <a:ln>
                <a:noFill/>
              </a:ln>
              <a:effectLst/>
              <a:latin typeface="+mj-lt"/>
              <a:cs typeface="Arial" pitchFamily="34" charset="0"/>
            </a:endParaRPr>
          </a:p>
        </p:txBody>
      </p:sp>
      <p:pic>
        <p:nvPicPr>
          <p:cNvPr id="3" name="Picture 3" descr="C:\Users\PC\Desktop\PORADNIA\Stowarzyszenie-MONAR.jpg"/>
          <p:cNvPicPr>
            <a:picLocks noChangeAspect="1" noChangeArrowheads="1"/>
          </p:cNvPicPr>
          <p:nvPr/>
        </p:nvPicPr>
        <p:blipFill>
          <a:blip r:embed="rId2"/>
          <a:srcRect/>
          <a:stretch>
            <a:fillRect/>
          </a:stretch>
        </p:blipFill>
        <p:spPr bwMode="auto">
          <a:xfrm>
            <a:off x="6862030" y="142852"/>
            <a:ext cx="2124811" cy="78581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42844" y="1571612"/>
            <a:ext cx="8715404" cy="24314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800" b="1" i="0" u="none" strike="noStrike" cap="none" normalizeH="0" baseline="0" dirty="0" smtClean="0">
              <a:ln>
                <a:noFill/>
              </a:ln>
              <a:solidFill>
                <a:srgbClr val="2666BF"/>
              </a:solidFill>
              <a:effectLst/>
              <a:latin typeface="+mj-lt"/>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l-PL" sz="2800" b="1" i="0" u="none" strike="noStrike" cap="none" normalizeH="0" baseline="0" dirty="0" smtClean="0">
                <a:ln>
                  <a:noFill/>
                </a:ln>
                <a:solidFill>
                  <a:srgbClr val="2666BF"/>
                </a:solidFill>
                <a:effectLst/>
                <a:latin typeface="+mj-lt"/>
                <a:ea typeface="Times New Roman" pitchFamily="18" charset="0"/>
                <a:cs typeface="Arial" pitchFamily="34" charset="0"/>
              </a:rPr>
              <a:t>Choroby wywołane przez nałogowe palenie papierosów</a:t>
            </a:r>
            <a:r>
              <a:rPr kumimoji="0" lang="pl-PL" sz="2400" b="1" i="0" u="none" strike="noStrike" cap="none" normalizeH="0" baseline="0" dirty="0" smtClean="0">
                <a:ln>
                  <a:noFill/>
                </a:ln>
                <a:solidFill>
                  <a:srgbClr val="2666BF"/>
                </a:solidFill>
                <a:effectLst/>
                <a:latin typeface="+mj-lt"/>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4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2400" b="0" i="0" u="none" strike="noStrike" cap="none" normalizeH="0" baseline="0" dirty="0" smtClean="0">
                <a:ln>
                  <a:noFill/>
                </a:ln>
                <a:solidFill>
                  <a:schemeClr val="tx1"/>
                </a:solidFill>
                <a:effectLst/>
                <a:latin typeface="+mj-lt"/>
                <a:ea typeface="Times New Roman" pitchFamily="18" charset="0"/>
                <a:cs typeface="Arial" pitchFamily="34" charset="0"/>
              </a:rPr>
              <a:t>Rak płuc, rak jamy ustnej, rak krtani, niewydolność oddechowa, zapalenie oskrzeli, udar mózgu, zawał serca, tętniak, nadciśnienie, miażdżyca</a:t>
            </a:r>
            <a:endParaRPr kumimoji="0" lang="pl-PL" sz="2400" b="0" i="0" u="none" strike="noStrike" cap="none" normalizeH="0" baseline="0" dirty="0" smtClean="0">
              <a:ln>
                <a:noFill/>
              </a:ln>
              <a:solidFill>
                <a:schemeClr val="tx1"/>
              </a:solidFill>
              <a:effectLst/>
              <a:latin typeface="+mj-lt"/>
              <a:cs typeface="Arial" pitchFamily="34" charset="0"/>
            </a:endParaRPr>
          </a:p>
        </p:txBody>
      </p:sp>
      <p:pic>
        <p:nvPicPr>
          <p:cNvPr id="3" name="Picture 3" descr="C:\Users\PC\Desktop\PORADNIA\Stowarzyszenie-MONAR.jpg"/>
          <p:cNvPicPr>
            <a:picLocks noChangeAspect="1" noChangeArrowheads="1"/>
          </p:cNvPicPr>
          <p:nvPr/>
        </p:nvPicPr>
        <p:blipFill>
          <a:blip r:embed="rId2"/>
          <a:srcRect/>
          <a:stretch>
            <a:fillRect/>
          </a:stretch>
        </p:blipFill>
        <p:spPr bwMode="auto">
          <a:xfrm>
            <a:off x="6862030" y="142852"/>
            <a:ext cx="2124811" cy="78581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PC\Desktop\PORADNIA\Stowarzyszenie-MONAR.jpg"/>
          <p:cNvPicPr>
            <a:picLocks noChangeAspect="1" noChangeArrowheads="1"/>
          </p:cNvPicPr>
          <p:nvPr/>
        </p:nvPicPr>
        <p:blipFill>
          <a:blip r:embed="rId2"/>
          <a:srcRect/>
          <a:stretch>
            <a:fillRect/>
          </a:stretch>
        </p:blipFill>
        <p:spPr bwMode="auto">
          <a:xfrm>
            <a:off x="6862030" y="142852"/>
            <a:ext cx="2124811" cy="785818"/>
          </a:xfrm>
          <a:prstGeom prst="rect">
            <a:avLst/>
          </a:prstGeom>
          <a:noFill/>
        </p:spPr>
      </p:pic>
      <p:sp>
        <p:nvSpPr>
          <p:cNvPr id="3" name="Prostokąt 2"/>
          <p:cNvSpPr/>
          <p:nvPr/>
        </p:nvSpPr>
        <p:spPr>
          <a:xfrm>
            <a:off x="500034" y="1305342"/>
            <a:ext cx="8215370" cy="1815882"/>
          </a:xfrm>
          <a:prstGeom prst="rect">
            <a:avLst/>
          </a:prstGeom>
        </p:spPr>
        <p:txBody>
          <a:bodyPr wrap="square">
            <a:spAutoFit/>
          </a:bodyPr>
          <a:lstStyle/>
          <a:p>
            <a:pPr algn="just"/>
            <a:r>
              <a:rPr lang="pl-PL" sz="1600" dirty="0" smtClean="0">
                <a:latin typeface="+mj-lt"/>
              </a:rPr>
              <a:t>Jeśli dziecko czy młody człowiek czuje, że nie jest kochany w domu, uważa też, że jest mało atrakcyjny dla rówieśników, może próbować poprawić swoją pozycję w grupie, a tym samym zyskać akceptację za pomocą picia alkoholu, brania narkotyków czy rozboju. Jeżeli takie zachowanie wywołuje uznanie rówieśników, dziecko z niską pozycją w grupie rówieśniczej może je wybrać celowo dla poprawienia swojej pozycji. Jeżeli ma liczne urazy do swoich rodziców, </a:t>
            </a:r>
          </a:p>
          <a:p>
            <a:pPr algn="just"/>
            <a:r>
              <a:rPr lang="pl-PL" sz="1600" dirty="0" smtClean="0">
                <a:latin typeface="+mj-lt"/>
              </a:rPr>
              <a:t>a wie, że rodzice boją się narkotyków, może wybrać "branie" jako skuteczne narzędzie </a:t>
            </a:r>
            <a:br>
              <a:rPr lang="pl-PL" sz="1600" dirty="0" smtClean="0">
                <a:latin typeface="+mj-lt"/>
              </a:rPr>
            </a:br>
            <a:r>
              <a:rPr lang="pl-PL" sz="1600" dirty="0" smtClean="0">
                <a:latin typeface="+mj-lt"/>
              </a:rPr>
              <a:t>w porachunkach z rodziną. </a:t>
            </a:r>
            <a:endParaRPr lang="pl-PL" dirty="0" smtClean="0"/>
          </a:p>
        </p:txBody>
      </p:sp>
      <p:sp>
        <p:nvSpPr>
          <p:cNvPr id="23553" name="Rectangle 1"/>
          <p:cNvSpPr>
            <a:spLocks noChangeArrowheads="1"/>
          </p:cNvSpPr>
          <p:nvPr/>
        </p:nvSpPr>
        <p:spPr bwMode="auto">
          <a:xfrm>
            <a:off x="428596" y="3214686"/>
            <a:ext cx="828677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900" b="0" i="0" u="none" strike="noStrike" cap="none" normalizeH="0" baseline="0" dirty="0" smtClean="0">
                <a:ln>
                  <a:noFill/>
                </a:ln>
                <a:solidFill>
                  <a:srgbClr val="000000"/>
                </a:solidFill>
                <a:effectLst/>
                <a:latin typeface="Calibri"/>
                <a:ea typeface="Times New Roman" pitchFamily="18" charset="0"/>
                <a:cs typeface="Times New Roman" pitchFamily="18" charset="0"/>
              </a:rPr>
              <a:t>  </a:t>
            </a:r>
            <a:r>
              <a:rPr kumimoji="0" lang="pl-PL" sz="1600" b="0" i="0" u="none" strike="noStrike" cap="none" normalizeH="0" baseline="0" dirty="0" smtClean="0">
                <a:ln>
                  <a:noFill/>
                </a:ln>
                <a:solidFill>
                  <a:srgbClr val="000000"/>
                </a:solidFill>
                <a:effectLst/>
                <a:latin typeface="+mj-lt"/>
                <a:ea typeface="Times New Roman" pitchFamily="18" charset="0"/>
                <a:cs typeface="Times New Roman" pitchFamily="18" charset="0"/>
              </a:rPr>
              <a:t>   Do czynników zewnętrznych oddziałujących na dziecko zaliczamy: strukturę rodziny, wykształcenie, zawód i wyznanie rodziców, ich system przekonań i religijność, klimat domowy (kontrola i wymagania), wpływy rówieśników oraz wpływy mediów.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rgbClr val="000000"/>
                </a:solidFill>
                <a:effectLst/>
                <a:latin typeface="+mj-lt"/>
                <a:ea typeface="Times New Roman" pitchFamily="18" charset="0"/>
                <a:cs typeface="Times New Roman" pitchFamily="18" charset="0"/>
              </a:rPr>
              <a:t/>
            </a:r>
            <a:br>
              <a:rPr kumimoji="0" lang="pl-PL" sz="1600" b="0" i="0" u="none" strike="noStrike" cap="none" normalizeH="0" baseline="0" dirty="0" smtClean="0">
                <a:ln>
                  <a:noFill/>
                </a:ln>
                <a:solidFill>
                  <a:srgbClr val="000000"/>
                </a:solidFill>
                <a:effectLst/>
                <a:latin typeface="+mj-lt"/>
                <a:ea typeface="Times New Roman" pitchFamily="18" charset="0"/>
                <a:cs typeface="Times New Roman" pitchFamily="18" charset="0"/>
              </a:rPr>
            </a:br>
            <a:r>
              <a:rPr kumimoji="0" lang="pl-PL" sz="1600" b="0" i="0" u="none" strike="noStrike" cap="none" normalizeH="0" baseline="0" dirty="0" smtClean="0">
                <a:ln>
                  <a:noFill/>
                </a:ln>
                <a:solidFill>
                  <a:srgbClr val="000000"/>
                </a:solidFill>
                <a:effectLst/>
                <a:latin typeface="+mj-lt"/>
                <a:ea typeface="Times New Roman" pitchFamily="18" charset="0"/>
                <a:cs typeface="Times New Roman" pitchFamily="18" charset="0"/>
              </a:rPr>
              <a:t>     Czynniki wewnętrzne to system osobowości dziecka, osobiste przekonania (w tym krytycyzm, samoocena, poczucie kontroli), samo­kontrola (np. religijność, tolerancja wobec dewiacji) oraz system spostrzegania środowiska. W tym ostatnim ważne jest, w jaki sposób dziecko widzi, ocenia swoją rodzinę i rówieśników (jak odczuwa wsparcie i kontrolę ze strony rodziców i rówieśników, jak ocenia aprobatę rodziców i rówieśników dla zachowań dewiacyjnych, oraz jak spostrzega</a:t>
            </a:r>
            <a:r>
              <a:rPr lang="pl-PL" sz="1600" dirty="0" smtClean="0">
                <a:solidFill>
                  <a:srgbClr val="000000"/>
                </a:solidFill>
                <a:latin typeface="+mj-lt"/>
                <a:ea typeface="Times New Roman" pitchFamily="18" charset="0"/>
                <a:cs typeface="Times New Roman" pitchFamily="18" charset="0"/>
              </a:rPr>
              <a:t> </a:t>
            </a:r>
            <a:r>
              <a:rPr kumimoji="0" lang="pl-PL" sz="1600" b="0" i="0" u="none" strike="noStrike" cap="none" normalizeH="0" baseline="0" dirty="0" smtClean="0">
                <a:ln>
                  <a:noFill/>
                </a:ln>
                <a:solidFill>
                  <a:srgbClr val="000000"/>
                </a:solidFill>
                <a:effectLst/>
                <a:latin typeface="+mj-lt"/>
                <a:ea typeface="Times New Roman" pitchFamily="18" charset="0"/>
                <a:cs typeface="Times New Roman" pitchFamily="18" charset="0"/>
              </a:rPr>
              <a:t>wzorce</a:t>
            </a:r>
            <a:r>
              <a:rPr kumimoji="0" lang="pl-PL" sz="1600" b="0" i="0" u="none" strike="noStrike" cap="none" normalizeH="0" dirty="0" smtClean="0">
                <a:ln>
                  <a:noFill/>
                </a:ln>
                <a:solidFill>
                  <a:srgbClr val="000000"/>
                </a:solidFill>
                <a:effectLst/>
                <a:latin typeface="+mj-lt"/>
                <a:ea typeface="Times New Roman" pitchFamily="18" charset="0"/>
                <a:cs typeface="Times New Roman" pitchFamily="18" charset="0"/>
              </a:rPr>
              <a:t> </a:t>
            </a:r>
            <a:r>
              <a:rPr kumimoji="0" lang="pl-PL" sz="1600" b="0" i="0" u="none" strike="noStrike" cap="none" normalizeH="0" baseline="0" dirty="0" smtClean="0">
                <a:ln>
                  <a:noFill/>
                </a:ln>
                <a:solidFill>
                  <a:srgbClr val="000000"/>
                </a:solidFill>
                <a:effectLst/>
                <a:latin typeface="+mj-lt"/>
                <a:ea typeface="Times New Roman" pitchFamily="18" charset="0"/>
                <a:cs typeface="Times New Roman" pitchFamily="18" charset="0"/>
              </a:rPr>
              <a:t>rówieśnicze).</a:t>
            </a:r>
            <a:r>
              <a:rPr lang="pl-PL" sz="1600" dirty="0" smtClean="0">
                <a:solidFill>
                  <a:srgbClr val="000000"/>
                </a:solidFill>
                <a:latin typeface="+mj-lt"/>
                <a:ea typeface="Times New Roman" pitchFamily="18" charset="0"/>
                <a:cs typeface="Times New Roman" pitchFamily="18" charset="0"/>
              </a:rPr>
              <a:t> </a:t>
            </a:r>
          </a:p>
        </p:txBody>
      </p:sp>
      <p:sp>
        <p:nvSpPr>
          <p:cNvPr id="23554" name="Rectangle 2"/>
          <p:cNvSpPr>
            <a:spLocks noChangeArrowheads="1"/>
          </p:cNvSpPr>
          <p:nvPr/>
        </p:nvSpPr>
        <p:spPr bwMode="auto">
          <a:xfrm>
            <a:off x="571472" y="642918"/>
            <a:ext cx="271464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2800" b="1" i="0" u="none" strike="noStrike" cap="none" normalizeH="0" baseline="0" dirty="0" smtClean="0">
                <a:ln>
                  <a:noFill/>
                </a:ln>
                <a:solidFill>
                  <a:srgbClr val="2666BF"/>
                </a:solidFill>
                <a:effectLst/>
                <a:latin typeface="+mj-lt"/>
                <a:ea typeface="Times New Roman" pitchFamily="18" charset="0"/>
                <a:cs typeface="Arial" pitchFamily="34" charset="0"/>
              </a:rPr>
              <a:t>Relacje</a:t>
            </a:r>
            <a:r>
              <a:rPr kumimoji="0" lang="pl-PL" sz="2800" b="1" i="0" u="none" strike="noStrike" cap="none" normalizeH="0" dirty="0" smtClean="0">
                <a:ln>
                  <a:noFill/>
                </a:ln>
                <a:solidFill>
                  <a:srgbClr val="2666BF"/>
                </a:solidFill>
                <a:effectLst/>
                <a:latin typeface="+mj-lt"/>
                <a:ea typeface="Times New Roman" pitchFamily="18" charset="0"/>
                <a:cs typeface="Arial" pitchFamily="34" charset="0"/>
              </a:rPr>
              <a:t> </a:t>
            </a:r>
            <a:r>
              <a:rPr kumimoji="0" lang="pl-PL" sz="2800" b="1" i="0" u="none" strike="noStrike" cap="none" normalizeH="0" baseline="0" dirty="0" smtClean="0">
                <a:ln>
                  <a:noFill/>
                </a:ln>
                <a:solidFill>
                  <a:srgbClr val="2666BF"/>
                </a:solidFill>
                <a:effectLst/>
                <a:latin typeface="+mj-lt"/>
                <a:ea typeface="Times New Roman" pitchFamily="18" charset="0"/>
                <a:cs typeface="Arial" pitchFamily="34" charset="0"/>
              </a:rPr>
              <a:t>rodzinne</a:t>
            </a:r>
            <a:r>
              <a:rPr kumimoji="0" lang="pl-PL" sz="1400" b="1" i="0" u="none" strike="noStrike" cap="none" normalizeH="0" baseline="0" dirty="0" smtClean="0">
                <a:ln>
                  <a:noFill/>
                </a:ln>
                <a:solidFill>
                  <a:srgbClr val="2666BF"/>
                </a:solidFill>
                <a:effectLst/>
                <a:latin typeface="Cambria" pitchFamily="18" charset="0"/>
                <a:ea typeface="Times New Roman" pitchFamily="18" charset="0"/>
                <a:cs typeface="Arial" pitchFamily="34" charset="0"/>
              </a:rPr>
              <a:t>:</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14282" y="1071546"/>
            <a:ext cx="8786842"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Pct val="100000"/>
              <a:buFont typeface="Symbol" pitchFamily="18" charset="2"/>
              <a:buChar char=""/>
              <a:tabLst>
                <a:tab pos="914400" algn="l"/>
              </a:tabLst>
            </a:pPr>
            <a:r>
              <a:rPr kumimoji="0" lang="pl-PL" sz="1600" b="0" i="0" u="none" strike="noStrike" cap="none" normalizeH="0" baseline="0" dirty="0" smtClean="0">
                <a:ln>
                  <a:noFill/>
                </a:ln>
                <a:effectLst/>
                <a:latin typeface="+mj-lt"/>
                <a:ea typeface="Times New Roman" pitchFamily="18" charset="0"/>
                <a:cs typeface="Times New Roman" pitchFamily="18" charset="0"/>
              </a:rPr>
              <a:t>związane z sytuacją rodzinną,</a:t>
            </a:r>
            <a:endParaRPr kumimoji="0" lang="pl-PL" sz="1600" b="0" i="0" u="none" strike="noStrike" cap="none" normalizeH="0" baseline="0" dirty="0" smtClean="0">
              <a:ln>
                <a:noFill/>
              </a:ln>
              <a:effectLst/>
              <a:latin typeface="+mj-l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pl-PL" sz="1600" b="0" i="0" u="none" strike="noStrike" cap="none" normalizeH="0" baseline="0" dirty="0" smtClean="0">
                <a:ln>
                  <a:noFill/>
                </a:ln>
                <a:effectLst/>
                <a:latin typeface="+mj-lt"/>
                <a:ea typeface="Times New Roman" pitchFamily="18" charset="0"/>
                <a:cs typeface="Times New Roman" pitchFamily="18" charset="0"/>
              </a:rPr>
              <a:t>związane z sytuacją szkolną,</a:t>
            </a:r>
            <a:endParaRPr kumimoji="0" lang="pl-PL" sz="1600" b="0" i="0" u="none" strike="noStrike" cap="none" normalizeH="0" baseline="0" dirty="0" smtClean="0">
              <a:ln>
                <a:noFill/>
              </a:ln>
              <a:effectLst/>
              <a:latin typeface="+mj-l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pl-PL" sz="1600" b="0" i="0" u="none" strike="noStrike" cap="none" normalizeH="0" baseline="0" dirty="0" smtClean="0">
                <a:ln>
                  <a:noFill/>
                </a:ln>
                <a:effectLst/>
                <a:latin typeface="+mj-lt"/>
                <a:ea typeface="Times New Roman" pitchFamily="18" charset="0"/>
                <a:cs typeface="Times New Roman" pitchFamily="18" charset="0"/>
              </a:rPr>
              <a:t>czynniki osobowościowe,</a:t>
            </a:r>
            <a:endParaRPr kumimoji="0" lang="pl-PL" sz="1600" b="0" i="0" u="none" strike="noStrike" cap="none" normalizeH="0" baseline="0" dirty="0" smtClean="0">
              <a:ln>
                <a:noFill/>
              </a:ln>
              <a:effectLst/>
              <a:latin typeface="+mj-l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pl-PL" sz="1600" b="0" i="0" u="none" strike="noStrike" cap="none" normalizeH="0" baseline="0" dirty="0" smtClean="0">
                <a:ln>
                  <a:noFill/>
                </a:ln>
                <a:effectLst/>
                <a:latin typeface="+mj-lt"/>
                <a:ea typeface="Times New Roman" pitchFamily="18" charset="0"/>
                <a:cs typeface="Times New Roman" pitchFamily="18" charset="0"/>
              </a:rPr>
              <a:t>związane z grupą rówieśniczą,</a:t>
            </a:r>
            <a:endParaRPr kumimoji="0" lang="pl-PL" sz="1600" b="0" i="0" u="none" strike="noStrike" cap="none" normalizeH="0" baseline="0" dirty="0" smtClean="0">
              <a:ln>
                <a:noFill/>
              </a:ln>
              <a:effectLst/>
              <a:latin typeface="+mj-l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pl-PL" sz="1600" b="0" i="0" u="none" strike="noStrike" cap="none" normalizeH="0" baseline="0" dirty="0" smtClean="0">
                <a:ln>
                  <a:noFill/>
                </a:ln>
                <a:effectLst/>
                <a:latin typeface="+mj-lt"/>
                <a:ea typeface="Times New Roman" pitchFamily="18" charset="0"/>
                <a:cs typeface="Times New Roman" pitchFamily="18" charset="0"/>
              </a:rPr>
              <a:t>zaangażowanie religijne.</a:t>
            </a:r>
          </a:p>
          <a:p>
            <a:pPr marL="457200" marR="0" lvl="1" indent="0" algn="just"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endParaRPr kumimoji="0" lang="pl-PL" sz="1600" b="0" i="0" u="none" strike="noStrike" cap="none" normalizeH="0" baseline="0" dirty="0" smtClean="0">
              <a:ln>
                <a:noFill/>
              </a:ln>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pl-PL" sz="1600" b="0" i="0" u="none" strike="noStrike" cap="none" normalizeH="0" baseline="0" dirty="0" smtClean="0">
                <a:ln>
                  <a:noFill/>
                </a:ln>
                <a:effectLst/>
                <a:latin typeface="+mj-lt"/>
                <a:ea typeface="Times New Roman" pitchFamily="18" charset="0"/>
                <a:cs typeface="Times New Roman" pitchFamily="18" charset="0"/>
              </a:rPr>
              <a:t>Za najważniejsze dla powstawania zaburzeń zachowania u dzieci wymienić można czynniki obecne </a:t>
            </a:r>
            <a:br>
              <a:rPr kumimoji="0" lang="pl-PL" sz="1600" b="0" i="0" u="none" strike="noStrike" cap="none" normalizeH="0" baseline="0" dirty="0" smtClean="0">
                <a:ln>
                  <a:noFill/>
                </a:ln>
                <a:effectLst/>
                <a:latin typeface="+mj-lt"/>
                <a:ea typeface="Times New Roman" pitchFamily="18" charset="0"/>
                <a:cs typeface="Times New Roman" pitchFamily="18" charset="0"/>
              </a:rPr>
            </a:br>
            <a:r>
              <a:rPr kumimoji="0" lang="pl-PL" sz="1600" b="0" i="0" u="none" strike="noStrike" cap="none" normalizeH="0" baseline="0" dirty="0" smtClean="0">
                <a:ln>
                  <a:noFill/>
                </a:ln>
                <a:effectLst/>
                <a:latin typeface="+mj-lt"/>
                <a:ea typeface="Times New Roman" pitchFamily="18" charset="0"/>
                <a:cs typeface="Times New Roman" pitchFamily="18" charset="0"/>
              </a:rPr>
              <a:t>w sytuacji rodzinnej:</a:t>
            </a: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endParaRPr kumimoji="0" lang="pl-PL" sz="1600" b="0" i="0" u="none" strike="noStrike" cap="none" normalizeH="0" baseline="0" dirty="0" smtClean="0">
              <a:ln>
                <a:noFill/>
              </a:ln>
              <a:effectLst/>
              <a:latin typeface="+mj-l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pl-PL" sz="1600" b="0" i="0" u="none" strike="noStrike" cap="none" normalizeH="0" baseline="0" dirty="0" smtClean="0">
                <a:ln>
                  <a:noFill/>
                </a:ln>
                <a:effectLst/>
                <a:latin typeface="+mj-lt"/>
                <a:ea typeface="Times New Roman" pitchFamily="18" charset="0"/>
                <a:cs typeface="Times New Roman" pitchFamily="18" charset="0"/>
              </a:rPr>
              <a:t>słabe kierowanie rodziną (brak stawiania dziecku jasnych i wyraźnych wymagań co do jego zachowań, brak przekazywania reguł postępowania, brak kontroli lub też bardzo surowa dyscyplina, niekonsekwencja),</a:t>
            </a:r>
            <a:endParaRPr kumimoji="0" lang="pl-PL" sz="1600" b="0" i="0" u="none" strike="noStrike" cap="none" normalizeH="0" baseline="0" dirty="0" smtClean="0">
              <a:ln>
                <a:noFill/>
              </a:ln>
              <a:effectLst/>
              <a:latin typeface="+mj-l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pl-PL" sz="1600" b="0" i="0" u="none" strike="noStrike" cap="none" normalizeH="0" baseline="0" dirty="0" smtClean="0">
                <a:ln>
                  <a:noFill/>
                </a:ln>
                <a:effectLst/>
                <a:latin typeface="+mj-lt"/>
                <a:ea typeface="Times New Roman" pitchFamily="18" charset="0"/>
                <a:cs typeface="Times New Roman" pitchFamily="18" charset="0"/>
              </a:rPr>
              <a:t>wysoki poziom konfliktów w rodzinie,</a:t>
            </a:r>
            <a:endParaRPr kumimoji="0" lang="pl-PL" sz="1600" b="0" i="0" u="none" strike="noStrike" cap="none" normalizeH="0" baseline="0" dirty="0" smtClean="0">
              <a:ln>
                <a:noFill/>
              </a:ln>
              <a:effectLst/>
              <a:latin typeface="+mj-l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pl-PL" sz="1600" b="0" i="0" u="none" strike="noStrike" cap="none" normalizeH="0" baseline="0" dirty="0" smtClean="0">
                <a:ln>
                  <a:noFill/>
                </a:ln>
                <a:effectLst/>
                <a:latin typeface="+mj-lt"/>
                <a:ea typeface="Times New Roman" pitchFamily="18" charset="0"/>
                <a:cs typeface="Times New Roman" pitchFamily="18" charset="0"/>
              </a:rPr>
              <a:t>brak bliskości pomiędzy rodzicami i dziećmi (brak więzi),</a:t>
            </a:r>
            <a:endParaRPr kumimoji="0" lang="pl-PL" sz="1600" b="0" i="0" u="none" strike="noStrike" cap="none" normalizeH="0" baseline="0" dirty="0" smtClean="0">
              <a:ln>
                <a:noFill/>
              </a:ln>
              <a:effectLst/>
              <a:latin typeface="+mj-l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pl-PL" sz="1600" b="0" i="0" u="none" strike="noStrike" cap="none" normalizeH="0" baseline="0" dirty="0" smtClean="0">
                <a:ln>
                  <a:noFill/>
                </a:ln>
                <a:effectLst/>
                <a:latin typeface="+mj-lt"/>
                <a:ea typeface="Times New Roman" pitchFamily="18" charset="0"/>
                <a:cs typeface="Times New Roman" pitchFamily="18" charset="0"/>
              </a:rPr>
              <a:t>tolerancja rodziców wobec używania przez dzieci alkoholu i innych środków odurzających,</a:t>
            </a:r>
            <a:endParaRPr kumimoji="0" lang="pl-PL" sz="1600" b="0" i="0" u="none" strike="noStrike" cap="none" normalizeH="0" baseline="0" dirty="0" smtClean="0">
              <a:ln>
                <a:noFill/>
              </a:ln>
              <a:effectLst/>
              <a:latin typeface="+mj-l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pl-PL" sz="1600" b="0" i="0" u="none" strike="noStrike" cap="none" normalizeH="0" baseline="0" dirty="0" smtClean="0">
                <a:ln>
                  <a:noFill/>
                </a:ln>
                <a:effectLst/>
                <a:latin typeface="+mj-lt"/>
                <a:ea typeface="Times New Roman" pitchFamily="18" charset="0"/>
                <a:cs typeface="Times New Roman" pitchFamily="18" charset="0"/>
              </a:rPr>
              <a:t>picie alkoholu, palenie papierosów przez rodziców,</a:t>
            </a:r>
            <a:endParaRPr kumimoji="0" lang="pl-PL" sz="1600" b="0" i="0" u="none" strike="noStrike" cap="none" normalizeH="0" baseline="0" dirty="0" smtClean="0">
              <a:ln>
                <a:noFill/>
              </a:ln>
              <a:effectLst/>
              <a:latin typeface="+mj-l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pl-PL" sz="1600" b="0" i="0" u="none" strike="noStrike" cap="none" normalizeH="0" baseline="0" dirty="0" smtClean="0">
                <a:ln>
                  <a:noFill/>
                </a:ln>
                <a:effectLst/>
                <a:latin typeface="+mj-lt"/>
                <a:ea typeface="Times New Roman" pitchFamily="18" charset="0"/>
                <a:cs typeface="Times New Roman" pitchFamily="18" charset="0"/>
              </a:rPr>
              <a:t>destabilizacja układu z ojcem jako głową rodziny (ojciec w roli domowego lub zupełnie pozbawiony wpływu na wychowanie dzieci),</a:t>
            </a:r>
            <a:endParaRPr kumimoji="0" lang="pl-PL" sz="1600" b="0" i="0" u="none" strike="noStrike" cap="none" normalizeH="0" baseline="0" dirty="0" smtClean="0">
              <a:ln>
                <a:noFill/>
              </a:ln>
              <a:effectLst/>
              <a:latin typeface="+mj-l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pl-PL" sz="1600" b="0" i="0" u="none" strike="noStrike" cap="none" normalizeH="0" baseline="0" dirty="0" smtClean="0">
                <a:ln>
                  <a:noFill/>
                </a:ln>
                <a:effectLst/>
                <a:latin typeface="+mj-lt"/>
                <a:ea typeface="Times New Roman" pitchFamily="18" charset="0"/>
                <a:cs typeface="Times New Roman" pitchFamily="18" charset="0"/>
              </a:rPr>
              <a:t>matka nadmiernie chroniąca, zmienna emocjonalnie,</a:t>
            </a:r>
            <a:endParaRPr kumimoji="0" lang="pl-PL" sz="1600" b="0" i="0" u="none" strike="noStrike" cap="none" normalizeH="0" baseline="0" dirty="0" smtClean="0">
              <a:ln>
                <a:noFill/>
              </a:ln>
              <a:effectLst/>
              <a:latin typeface="+mj-l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pl-PL" sz="1600" b="0" i="0" u="none" strike="noStrike" cap="none" normalizeH="0" baseline="0" dirty="0" smtClean="0">
                <a:ln>
                  <a:noFill/>
                </a:ln>
                <a:effectLst/>
                <a:latin typeface="+mj-lt"/>
                <a:ea typeface="Times New Roman" pitchFamily="18" charset="0"/>
                <a:cs typeface="Times New Roman" pitchFamily="18" charset="0"/>
              </a:rPr>
              <a:t>rozwód lub separacja rodziców (jawna lub ukryta),</a:t>
            </a:r>
            <a:endParaRPr kumimoji="0" lang="pl-PL" sz="1600" b="0" i="0" u="none" strike="noStrike" cap="none" normalizeH="0" baseline="0" dirty="0" smtClean="0">
              <a:ln>
                <a:noFill/>
              </a:ln>
              <a:effectLst/>
              <a:latin typeface="+mj-l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pl-PL" sz="1600" b="0" i="0" u="none" strike="noStrike" cap="none" normalizeH="0" baseline="0" dirty="0" smtClean="0">
                <a:ln>
                  <a:noFill/>
                </a:ln>
                <a:effectLst/>
                <a:latin typeface="+mj-lt"/>
                <a:ea typeface="Times New Roman" pitchFamily="18" charset="0"/>
                <a:cs typeface="Times New Roman" pitchFamily="18" charset="0"/>
              </a:rPr>
              <a:t>wysoki poziom konfliktów w rodzinie.</a:t>
            </a:r>
            <a:endParaRPr kumimoji="0" lang="pl-PL" sz="1600" b="0"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3" descr="C:\Users\PC\Desktop\PORADNIA\Stowarzyszenie-MONAR.jpg"/>
          <p:cNvPicPr>
            <a:picLocks noChangeAspect="1" noChangeArrowheads="1"/>
          </p:cNvPicPr>
          <p:nvPr/>
        </p:nvPicPr>
        <p:blipFill>
          <a:blip r:embed="rId2"/>
          <a:srcRect/>
          <a:stretch>
            <a:fillRect/>
          </a:stretch>
        </p:blipFill>
        <p:spPr bwMode="auto">
          <a:xfrm>
            <a:off x="6862030" y="142852"/>
            <a:ext cx="2124811" cy="785818"/>
          </a:xfrm>
          <a:prstGeom prst="rect">
            <a:avLst/>
          </a:prstGeom>
          <a:noFill/>
        </p:spPr>
      </p:pic>
      <p:sp>
        <p:nvSpPr>
          <p:cNvPr id="4" name="Prostokąt 3"/>
          <p:cNvSpPr/>
          <p:nvPr/>
        </p:nvSpPr>
        <p:spPr>
          <a:xfrm>
            <a:off x="285720" y="142852"/>
            <a:ext cx="6357982" cy="861774"/>
          </a:xfrm>
          <a:prstGeom prst="rect">
            <a:avLst/>
          </a:prstGeom>
        </p:spPr>
        <p:txBody>
          <a:bodyPr wrap="square">
            <a:spAutoFit/>
          </a:bodyPr>
          <a:lstStyle/>
          <a:p>
            <a:pPr lvl="0" algn="just" fontAlgn="base">
              <a:spcBef>
                <a:spcPct val="0"/>
              </a:spcBef>
              <a:spcAft>
                <a:spcPct val="0"/>
              </a:spcAft>
            </a:pPr>
            <a:r>
              <a:rPr lang="pl-PL" sz="1600" dirty="0" smtClean="0">
                <a:solidFill>
                  <a:srgbClr val="000000"/>
                </a:solidFill>
                <a:ea typeface="Times New Roman" pitchFamily="18" charset="0"/>
                <a:cs typeface="Times New Roman" pitchFamily="18" charset="0"/>
              </a:rPr>
              <a:t>Niektóre cechy jednostki i jej środowiska sprzyjają powstawaniu zachowań ryzykownych, inne natomiast je hamują. Wśród licznych czynników ryzyka </a:t>
            </a:r>
            <a:br>
              <a:rPr lang="pl-PL" sz="1600" dirty="0" smtClean="0">
                <a:solidFill>
                  <a:srgbClr val="000000"/>
                </a:solidFill>
                <a:ea typeface="Times New Roman" pitchFamily="18" charset="0"/>
                <a:cs typeface="Times New Roman" pitchFamily="18" charset="0"/>
              </a:rPr>
            </a:br>
            <a:r>
              <a:rPr lang="pl-PL" sz="1600" dirty="0" smtClean="0">
                <a:solidFill>
                  <a:srgbClr val="000000"/>
                </a:solidFill>
                <a:ea typeface="Times New Roman" pitchFamily="18" charset="0"/>
                <a:cs typeface="Times New Roman" pitchFamily="18" charset="0"/>
              </a:rPr>
              <a:t>i chroniących za najważniejsze uważa się</a:t>
            </a:r>
            <a:r>
              <a:rPr lang="pl-PL" dirty="0" smtClean="0">
                <a:solidFill>
                  <a:srgbClr val="000000"/>
                </a:solidFill>
                <a:ea typeface="Times New Roman" pitchFamily="18" charset="0"/>
                <a:cs typeface="Times New Roman" pitchFamily="18" charset="0"/>
              </a:rPr>
              <a:t>:</a:t>
            </a:r>
            <a:endParaRPr lang="pl-PL" dirty="0" smtClean="0">
              <a:cs typeface="Arial" pitchFamily="34" charset="0"/>
            </a:endParaRP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652</Words>
  <PresentationFormat>Pokaz na ekranie (4:3)</PresentationFormat>
  <Paragraphs>122</Paragraphs>
  <Slides>15</Slides>
  <Notes>1</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Motyw pakietu Office</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PC</dc:creator>
  <cp:lastModifiedBy>PC</cp:lastModifiedBy>
  <cp:revision>31</cp:revision>
  <dcterms:created xsi:type="dcterms:W3CDTF">2018-09-13T10:22:21Z</dcterms:created>
  <dcterms:modified xsi:type="dcterms:W3CDTF">2018-09-13T11:36:25Z</dcterms:modified>
</cp:coreProperties>
</file>